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96" r:id="rId2"/>
    <p:sldId id="275" r:id="rId3"/>
    <p:sldId id="2631" r:id="rId4"/>
    <p:sldId id="2565" r:id="rId5"/>
    <p:sldId id="2598" r:id="rId6"/>
    <p:sldId id="2634" r:id="rId7"/>
    <p:sldId id="331" r:id="rId8"/>
    <p:sldId id="352" r:id="rId9"/>
    <p:sldId id="2628" r:id="rId10"/>
    <p:sldId id="2540" r:id="rId11"/>
    <p:sldId id="2601" r:id="rId12"/>
    <p:sldId id="2600" r:id="rId13"/>
    <p:sldId id="2602" r:id="rId14"/>
    <p:sldId id="2603" r:id="rId15"/>
    <p:sldId id="2605" r:id="rId16"/>
    <p:sldId id="2606" r:id="rId17"/>
    <p:sldId id="2627" r:id="rId18"/>
    <p:sldId id="2560" r:id="rId19"/>
    <p:sldId id="2599" r:id="rId20"/>
    <p:sldId id="2630" r:id="rId21"/>
    <p:sldId id="2597" r:id="rId22"/>
    <p:sldId id="2607" r:id="rId23"/>
    <p:sldId id="2608" r:id="rId24"/>
    <p:sldId id="2567" r:id="rId25"/>
    <p:sldId id="2615" r:id="rId26"/>
    <p:sldId id="2618" r:id="rId27"/>
    <p:sldId id="2619" r:id="rId28"/>
    <p:sldId id="2611" r:id="rId29"/>
    <p:sldId id="2617" r:id="rId30"/>
    <p:sldId id="2621" r:id="rId31"/>
    <p:sldId id="2612" r:id="rId32"/>
    <p:sldId id="2632" r:id="rId33"/>
    <p:sldId id="2625" r:id="rId34"/>
    <p:sldId id="2626" r:id="rId35"/>
    <p:sldId id="2555" r:id="rId36"/>
    <p:sldId id="344" r:id="rId37"/>
    <p:sldId id="378" r:id="rId38"/>
    <p:sldId id="2633" r:id="rId39"/>
    <p:sldId id="326" r:id="rId40"/>
    <p:sldId id="328" r:id="rId41"/>
    <p:sldId id="379" r:id="rId42"/>
    <p:sldId id="387" r:id="rId43"/>
    <p:sldId id="2624" r:id="rId4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4EC9"/>
    <a:srgbClr val="3D60F5"/>
    <a:srgbClr val="5048EA"/>
    <a:srgbClr val="3399FF"/>
    <a:srgbClr val="6699FF"/>
    <a:srgbClr val="0066FF"/>
    <a:srgbClr val="418287"/>
    <a:srgbClr val="003399"/>
    <a:srgbClr val="FFE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7F777C-BC57-48F3-B0D4-42D5988C7B7D}" v="113" dt="2020-10-06T08:27:10.996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91" autoAdjust="0"/>
    <p:restoredTop sz="95280" autoAdjust="0"/>
  </p:normalViewPr>
  <p:slideViewPr>
    <p:cSldViewPr snapToGrid="0" snapToObjects="1" showGuides="1">
      <p:cViewPr varScale="1">
        <p:scale>
          <a:sx n="67" d="100"/>
          <a:sy n="67" d="100"/>
        </p:scale>
        <p:origin x="944" y="5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441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136"/>
    </p:cViewPr>
  </p:sorterViewPr>
  <p:notesViewPr>
    <p:cSldViewPr snapToGrid="0" snapToObjects="1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FB27FD-B648-4467-BA59-3260021F1D3D}" type="doc">
      <dgm:prSet loTypeId="urn:microsoft.com/office/officeart/2005/8/layout/hProcess11" loCatId="process" qsTypeId="urn:microsoft.com/office/officeart/2005/8/quickstyle/simple1" qsCatId="simple" csTypeId="urn:microsoft.com/office/officeart/2005/8/colors/accent2_2" csCatId="accent2" phldr="1"/>
      <dgm:spPr/>
    </dgm:pt>
    <dgm:pt modelId="{6F9EEA95-1097-4068-AB73-D70D52539B48}">
      <dgm:prSet phldrT="[文字]" custT="1"/>
      <dgm:spPr/>
      <dgm:t>
        <a:bodyPr/>
        <a:lstStyle/>
        <a:p>
          <a:r>
            <a:rPr lang="en-US" altLang="zh-TW" sz="16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1998</a:t>
          </a:r>
          <a:r>
            <a:rPr lang="zh-TW" altLang="en-US" sz="16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年微型渦輪噴射引擎金質獎</a:t>
          </a:r>
        </a:p>
      </dgm:t>
    </dgm:pt>
    <dgm:pt modelId="{1F54F0D0-1804-4D7A-B746-027FCCB4A20A}" type="parTrans" cxnId="{4656FDB2-F2F4-4965-A652-1127456D2A49}">
      <dgm:prSet/>
      <dgm:spPr/>
      <dgm:t>
        <a:bodyPr/>
        <a:lstStyle/>
        <a:p>
          <a:endParaRPr lang="zh-TW" altLang="en-US"/>
        </a:p>
      </dgm:t>
    </dgm:pt>
    <dgm:pt modelId="{31E05561-6138-4E49-929C-C820D0559F61}" type="sibTrans" cxnId="{4656FDB2-F2F4-4965-A652-1127456D2A49}">
      <dgm:prSet/>
      <dgm:spPr/>
      <dgm:t>
        <a:bodyPr/>
        <a:lstStyle/>
        <a:p>
          <a:endParaRPr lang="zh-TW" altLang="en-US"/>
        </a:p>
      </dgm:t>
    </dgm:pt>
    <dgm:pt modelId="{0F750D55-7FE6-4296-B1E4-75621E2DAC4A}" type="pres">
      <dgm:prSet presAssocID="{D7FB27FD-B648-4467-BA59-3260021F1D3D}" presName="Name0" presStyleCnt="0">
        <dgm:presLayoutVars>
          <dgm:dir/>
          <dgm:resizeHandles val="exact"/>
        </dgm:presLayoutVars>
      </dgm:prSet>
      <dgm:spPr/>
    </dgm:pt>
    <dgm:pt modelId="{2AA98F3C-1BBE-472A-B7CA-157800849FBE}" type="pres">
      <dgm:prSet presAssocID="{D7FB27FD-B648-4467-BA59-3260021F1D3D}" presName="arrow" presStyleLbl="bgShp" presStyleIdx="0" presStyleCnt="1" custAng="20218789" custScaleY="29409" custLinFactNeighborX="-1505" custLinFactNeighborY="2178"/>
      <dgm:spPr>
        <a:solidFill>
          <a:srgbClr val="F159C6"/>
        </a:solidFill>
      </dgm:spPr>
    </dgm:pt>
    <dgm:pt modelId="{1442D4F1-120E-418A-914D-47A46E162FE1}" type="pres">
      <dgm:prSet presAssocID="{D7FB27FD-B648-4467-BA59-3260021F1D3D}" presName="points" presStyleCnt="0"/>
      <dgm:spPr/>
    </dgm:pt>
    <dgm:pt modelId="{9D8E3B8B-DF02-4758-92FA-484858580FA9}" type="pres">
      <dgm:prSet presAssocID="{6F9EEA95-1097-4068-AB73-D70D52539B48}" presName="compositeA" presStyleCnt="0"/>
      <dgm:spPr/>
    </dgm:pt>
    <dgm:pt modelId="{C6C79182-2867-45E7-BDEB-FC15DAE30E8B}" type="pres">
      <dgm:prSet presAssocID="{6F9EEA95-1097-4068-AB73-D70D52539B48}" presName="textA" presStyleLbl="revTx" presStyleIdx="0" presStyleCnt="1" custScaleX="32547" custScaleY="24985" custLinFactY="61620" custLinFactNeighborX="-9692" custLinFactNeighborY="100000">
        <dgm:presLayoutVars>
          <dgm:bulletEnabled val="1"/>
        </dgm:presLayoutVars>
      </dgm:prSet>
      <dgm:spPr/>
    </dgm:pt>
    <dgm:pt modelId="{6940E996-6588-49F8-8509-51FC85EE08C0}" type="pres">
      <dgm:prSet presAssocID="{6F9EEA95-1097-4068-AB73-D70D52539B48}" presName="circleA" presStyleLbl="node1" presStyleIdx="0" presStyleCnt="1" custScaleX="54542" custScaleY="54542" custLinFactX="-400000" custLinFactY="200000" custLinFactNeighborX="-463061" custLinFactNeighborY="282637"/>
      <dgm:spPr>
        <a:solidFill>
          <a:srgbClr val="FFFF00"/>
        </a:solidFill>
      </dgm:spPr>
    </dgm:pt>
    <dgm:pt modelId="{E4B7FF6D-AA49-4FC8-B6BC-AB62A020B497}" type="pres">
      <dgm:prSet presAssocID="{6F9EEA95-1097-4068-AB73-D70D52539B48}" presName="spaceA" presStyleCnt="0"/>
      <dgm:spPr/>
    </dgm:pt>
  </dgm:ptLst>
  <dgm:cxnLst>
    <dgm:cxn modelId="{4656FDB2-F2F4-4965-A652-1127456D2A49}" srcId="{D7FB27FD-B648-4467-BA59-3260021F1D3D}" destId="{6F9EEA95-1097-4068-AB73-D70D52539B48}" srcOrd="0" destOrd="0" parTransId="{1F54F0D0-1804-4D7A-B746-027FCCB4A20A}" sibTransId="{31E05561-6138-4E49-929C-C820D0559F61}"/>
    <dgm:cxn modelId="{C81E37B6-7E09-4C86-8CCE-30DD754F06B6}" type="presOf" srcId="{6F9EEA95-1097-4068-AB73-D70D52539B48}" destId="{C6C79182-2867-45E7-BDEB-FC15DAE30E8B}" srcOrd="0" destOrd="0" presId="urn:microsoft.com/office/officeart/2005/8/layout/hProcess11"/>
    <dgm:cxn modelId="{3F89CBE3-DF72-4377-A8E9-10B3DFD2F797}" type="presOf" srcId="{D7FB27FD-B648-4467-BA59-3260021F1D3D}" destId="{0F750D55-7FE6-4296-B1E4-75621E2DAC4A}" srcOrd="0" destOrd="0" presId="urn:microsoft.com/office/officeart/2005/8/layout/hProcess11"/>
    <dgm:cxn modelId="{612536E4-2AEE-4530-A69C-9F43765EC30E}" type="presParOf" srcId="{0F750D55-7FE6-4296-B1E4-75621E2DAC4A}" destId="{2AA98F3C-1BBE-472A-B7CA-157800849FBE}" srcOrd="0" destOrd="0" presId="urn:microsoft.com/office/officeart/2005/8/layout/hProcess11"/>
    <dgm:cxn modelId="{AB10C762-CF8E-4214-8726-38BC4CFE8CF3}" type="presParOf" srcId="{0F750D55-7FE6-4296-B1E4-75621E2DAC4A}" destId="{1442D4F1-120E-418A-914D-47A46E162FE1}" srcOrd="1" destOrd="0" presId="urn:microsoft.com/office/officeart/2005/8/layout/hProcess11"/>
    <dgm:cxn modelId="{E89B0D14-C52D-4EF7-9EDD-5B66D53F3060}" type="presParOf" srcId="{1442D4F1-120E-418A-914D-47A46E162FE1}" destId="{9D8E3B8B-DF02-4758-92FA-484858580FA9}" srcOrd="0" destOrd="0" presId="urn:microsoft.com/office/officeart/2005/8/layout/hProcess11"/>
    <dgm:cxn modelId="{65A45066-097D-4193-BC68-1B011D30EEDC}" type="presParOf" srcId="{9D8E3B8B-DF02-4758-92FA-484858580FA9}" destId="{C6C79182-2867-45E7-BDEB-FC15DAE30E8B}" srcOrd="0" destOrd="0" presId="urn:microsoft.com/office/officeart/2005/8/layout/hProcess11"/>
    <dgm:cxn modelId="{05527268-1E94-482A-8468-607B8FAB1498}" type="presParOf" srcId="{9D8E3B8B-DF02-4758-92FA-484858580FA9}" destId="{6940E996-6588-49F8-8509-51FC85EE08C0}" srcOrd="1" destOrd="0" presId="urn:microsoft.com/office/officeart/2005/8/layout/hProcess11"/>
    <dgm:cxn modelId="{F1DD34DB-705E-43E9-B9A4-FD6E1ED2ADA0}" type="presParOf" srcId="{9D8E3B8B-DF02-4758-92FA-484858580FA9}" destId="{E4B7FF6D-AA49-4FC8-B6BC-AB62A020B497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94EE4C-5F0C-44A8-B388-88A2159CE85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CA7C2141-4FA9-4503-A599-FA2455368BAF}">
      <dgm:prSet phldrT="[文字]" custT="1"/>
      <dgm:spPr/>
      <dgm:t>
        <a:bodyPr/>
        <a:lstStyle/>
        <a:p>
          <a:r>
            <a: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rPr>
            <a:t>消費級</a:t>
          </a:r>
        </a:p>
      </dgm:t>
    </dgm:pt>
    <dgm:pt modelId="{48ECD8BE-1E33-4521-945F-7BC6C10809E9}" type="parTrans" cxnId="{B1CFC7E3-2A83-4779-A6A2-377586540261}">
      <dgm:prSet/>
      <dgm:spPr/>
      <dgm:t>
        <a:bodyPr/>
        <a:lstStyle/>
        <a:p>
          <a:endParaRPr lang="zh-TW" altLang="en-US"/>
        </a:p>
      </dgm:t>
    </dgm:pt>
    <dgm:pt modelId="{C94B8D73-E351-4595-9CB4-F0009FC5685C}" type="sibTrans" cxnId="{B1CFC7E3-2A83-4779-A6A2-377586540261}">
      <dgm:prSet/>
      <dgm:spPr/>
      <dgm:t>
        <a:bodyPr/>
        <a:lstStyle/>
        <a:p>
          <a:endParaRPr lang="zh-TW" altLang="en-US"/>
        </a:p>
      </dgm:t>
    </dgm:pt>
    <dgm:pt modelId="{E161DD8B-3406-4B51-80C0-12A911665973}">
      <dgm:prSet phldrT="[文字]" custT="1"/>
      <dgm:spPr/>
      <dgm:t>
        <a:bodyPr/>
        <a:lstStyle/>
        <a:p>
          <a:r>
            <a:rPr lang="zh-TW" altLang="en-US" sz="2400" b="1" dirty="0">
              <a:solidFill>
                <a:srgbClr val="0033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工業級</a:t>
          </a:r>
        </a:p>
      </dgm:t>
    </dgm:pt>
    <dgm:pt modelId="{8EF96F3B-638C-464C-B9E2-6753BB3CCEE5}" type="parTrans" cxnId="{65BB60AA-9E34-4BA6-9F7F-2C2F4CF06A90}">
      <dgm:prSet/>
      <dgm:spPr/>
      <dgm:t>
        <a:bodyPr/>
        <a:lstStyle/>
        <a:p>
          <a:endParaRPr lang="zh-TW" altLang="en-US"/>
        </a:p>
      </dgm:t>
    </dgm:pt>
    <dgm:pt modelId="{AE97868B-82BF-4A00-A186-33DAF2BEF26F}" type="sibTrans" cxnId="{65BB60AA-9E34-4BA6-9F7F-2C2F4CF06A90}">
      <dgm:prSet/>
      <dgm:spPr/>
      <dgm:t>
        <a:bodyPr/>
        <a:lstStyle/>
        <a:p>
          <a:endParaRPr lang="zh-TW" altLang="en-US"/>
        </a:p>
      </dgm:t>
    </dgm:pt>
    <dgm:pt modelId="{93C66B81-4DB1-46E1-9A3E-26FFD44A7670}">
      <dgm:prSet phldrT="[文字]" custT="1"/>
      <dgm:spPr/>
      <dgm:t>
        <a:bodyPr/>
        <a:lstStyle/>
        <a:p>
          <a:r>
            <a:rPr lang="zh-TW" altLang="en-US" sz="2400" b="1" dirty="0">
              <a:solidFill>
                <a:srgbClr val="0033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航太軍工級</a:t>
          </a:r>
        </a:p>
      </dgm:t>
    </dgm:pt>
    <dgm:pt modelId="{97A6F8EB-5BBB-4DD5-8F59-B824E3383E4D}" type="parTrans" cxnId="{1C538BC5-3404-4CA1-8B15-8910865C7122}">
      <dgm:prSet/>
      <dgm:spPr/>
      <dgm:t>
        <a:bodyPr/>
        <a:lstStyle/>
        <a:p>
          <a:endParaRPr lang="zh-TW" altLang="en-US"/>
        </a:p>
      </dgm:t>
    </dgm:pt>
    <dgm:pt modelId="{20FE1E69-E22F-4131-ADF1-DBCF23B3D56B}" type="sibTrans" cxnId="{1C538BC5-3404-4CA1-8B15-8910865C7122}">
      <dgm:prSet/>
      <dgm:spPr/>
      <dgm:t>
        <a:bodyPr/>
        <a:lstStyle/>
        <a:p>
          <a:endParaRPr lang="zh-TW" altLang="en-US"/>
        </a:p>
      </dgm:t>
    </dgm:pt>
    <dgm:pt modelId="{C1565B7F-861E-4395-8AA5-FA7D80F8E26E}" type="pres">
      <dgm:prSet presAssocID="{C294EE4C-5F0C-44A8-B388-88A2159CE859}" presName="arrowDiagram" presStyleCnt="0">
        <dgm:presLayoutVars>
          <dgm:chMax val="5"/>
          <dgm:dir/>
          <dgm:resizeHandles val="exact"/>
        </dgm:presLayoutVars>
      </dgm:prSet>
      <dgm:spPr/>
    </dgm:pt>
    <dgm:pt modelId="{E6E7CD91-50E8-4C1A-A0B0-5C5C412D67EB}" type="pres">
      <dgm:prSet presAssocID="{C294EE4C-5F0C-44A8-B388-88A2159CE859}" presName="arrow" presStyleLbl="bgShp" presStyleIdx="0" presStyleCnt="1" custAng="21174683" custScaleX="97877" custScaleY="66856" custLinFactNeighborX="-2180" custLinFactNeighborY="7708"/>
      <dgm:spPr>
        <a:solidFill>
          <a:srgbClr val="FF0000"/>
        </a:solidFill>
      </dgm:spPr>
    </dgm:pt>
    <dgm:pt modelId="{A9ABF364-31B9-416B-8ACE-AC48689FE8EA}" type="pres">
      <dgm:prSet presAssocID="{C294EE4C-5F0C-44A8-B388-88A2159CE859}" presName="arrowDiagram3" presStyleCnt="0"/>
      <dgm:spPr/>
    </dgm:pt>
    <dgm:pt modelId="{3A85274C-194D-4AD9-9EF8-38AC8CCA46E3}" type="pres">
      <dgm:prSet presAssocID="{CA7C2141-4FA9-4503-A599-FA2455368BAF}" presName="bullet3a" presStyleLbl="node1" presStyleIdx="0" presStyleCnt="3" custLinFactY="2902" custLinFactNeighborX="28847" custLinFactNeighborY="100000"/>
      <dgm:spPr/>
    </dgm:pt>
    <dgm:pt modelId="{9B9FC6AB-C020-4635-9800-33A1AEE4B4A4}" type="pres">
      <dgm:prSet presAssocID="{CA7C2141-4FA9-4503-A599-FA2455368BAF}" presName="textBox3a" presStyleLbl="revTx" presStyleIdx="0" presStyleCnt="3" custLinFactNeighborX="12375" custLinFactNeighborY="801">
        <dgm:presLayoutVars>
          <dgm:bulletEnabled val="1"/>
        </dgm:presLayoutVars>
      </dgm:prSet>
      <dgm:spPr/>
    </dgm:pt>
    <dgm:pt modelId="{C59C03EF-61DD-4F49-8EB1-7B2D105B8C04}" type="pres">
      <dgm:prSet presAssocID="{E161DD8B-3406-4B51-80C0-12A911665973}" presName="bullet3b" presStyleLbl="node1" presStyleIdx="1" presStyleCnt="3" custScaleX="55209" custScaleY="63823" custLinFactX="18690" custLinFactY="7568" custLinFactNeighborX="100000" custLinFactNeighborY="100000"/>
      <dgm:spPr/>
    </dgm:pt>
    <dgm:pt modelId="{3AC38A6C-3DEE-4955-86EA-44C12F1CE221}" type="pres">
      <dgm:prSet presAssocID="{E161DD8B-3406-4B51-80C0-12A911665973}" presName="textBox3b" presStyleLbl="revTx" presStyleIdx="1" presStyleCnt="3" custScaleX="78558" custScaleY="16283" custLinFactNeighborX="9620" custLinFactNeighborY="-40441">
        <dgm:presLayoutVars>
          <dgm:bulletEnabled val="1"/>
        </dgm:presLayoutVars>
      </dgm:prSet>
      <dgm:spPr/>
    </dgm:pt>
    <dgm:pt modelId="{2EF41F14-5269-4D8D-ABBC-6CD70FA1A1CE}" type="pres">
      <dgm:prSet presAssocID="{93C66B81-4DB1-46E1-9A3E-26FFD44A7670}" presName="bullet3c" presStyleLbl="node1" presStyleIdx="2" presStyleCnt="3" custScaleX="50720" custScaleY="46281" custLinFactY="13851" custLinFactNeighborX="-3781" custLinFactNeighborY="100000"/>
      <dgm:spPr/>
    </dgm:pt>
    <dgm:pt modelId="{36687DE2-80F8-4F92-8959-2051EE58F66E}" type="pres">
      <dgm:prSet presAssocID="{93C66B81-4DB1-46E1-9A3E-26FFD44A7670}" presName="textBox3c" presStyleLbl="revTx" presStyleIdx="2" presStyleCnt="3" custScaleX="111128" custScaleY="12942" custLinFactNeighborX="2" custLinFactNeighborY="-38432">
        <dgm:presLayoutVars>
          <dgm:bulletEnabled val="1"/>
        </dgm:presLayoutVars>
      </dgm:prSet>
      <dgm:spPr/>
    </dgm:pt>
  </dgm:ptLst>
  <dgm:cxnLst>
    <dgm:cxn modelId="{C8822E12-0643-4BB7-BE88-DCBEE94EC81D}" type="presOf" srcId="{C294EE4C-5F0C-44A8-B388-88A2159CE859}" destId="{C1565B7F-861E-4395-8AA5-FA7D80F8E26E}" srcOrd="0" destOrd="0" presId="urn:microsoft.com/office/officeart/2005/8/layout/arrow2"/>
    <dgm:cxn modelId="{65BB60AA-9E34-4BA6-9F7F-2C2F4CF06A90}" srcId="{C294EE4C-5F0C-44A8-B388-88A2159CE859}" destId="{E161DD8B-3406-4B51-80C0-12A911665973}" srcOrd="1" destOrd="0" parTransId="{8EF96F3B-638C-464C-B9E2-6753BB3CCEE5}" sibTransId="{AE97868B-82BF-4A00-A186-33DAF2BEF26F}"/>
    <dgm:cxn modelId="{1C538BC5-3404-4CA1-8B15-8910865C7122}" srcId="{C294EE4C-5F0C-44A8-B388-88A2159CE859}" destId="{93C66B81-4DB1-46E1-9A3E-26FFD44A7670}" srcOrd="2" destOrd="0" parTransId="{97A6F8EB-5BBB-4DD5-8F59-B824E3383E4D}" sibTransId="{20FE1E69-E22F-4131-ADF1-DBCF23B3D56B}"/>
    <dgm:cxn modelId="{F54FABE3-03AF-46A2-833A-16D2407D0FF6}" type="presOf" srcId="{E161DD8B-3406-4B51-80C0-12A911665973}" destId="{3AC38A6C-3DEE-4955-86EA-44C12F1CE221}" srcOrd="0" destOrd="0" presId="urn:microsoft.com/office/officeart/2005/8/layout/arrow2"/>
    <dgm:cxn modelId="{B1CFC7E3-2A83-4779-A6A2-377586540261}" srcId="{C294EE4C-5F0C-44A8-B388-88A2159CE859}" destId="{CA7C2141-4FA9-4503-A599-FA2455368BAF}" srcOrd="0" destOrd="0" parTransId="{48ECD8BE-1E33-4521-945F-7BC6C10809E9}" sibTransId="{C94B8D73-E351-4595-9CB4-F0009FC5685C}"/>
    <dgm:cxn modelId="{33BD6FED-F492-4C44-9235-B01D4078E040}" type="presOf" srcId="{93C66B81-4DB1-46E1-9A3E-26FFD44A7670}" destId="{36687DE2-80F8-4F92-8959-2051EE58F66E}" srcOrd="0" destOrd="0" presId="urn:microsoft.com/office/officeart/2005/8/layout/arrow2"/>
    <dgm:cxn modelId="{7AA619F0-72C1-4F85-A90F-FBA0F3EB9F5F}" type="presOf" srcId="{CA7C2141-4FA9-4503-A599-FA2455368BAF}" destId="{9B9FC6AB-C020-4635-9800-33A1AEE4B4A4}" srcOrd="0" destOrd="0" presId="urn:microsoft.com/office/officeart/2005/8/layout/arrow2"/>
    <dgm:cxn modelId="{698696C6-F254-4502-98DD-01D45D09EF25}" type="presParOf" srcId="{C1565B7F-861E-4395-8AA5-FA7D80F8E26E}" destId="{E6E7CD91-50E8-4C1A-A0B0-5C5C412D67EB}" srcOrd="0" destOrd="0" presId="urn:microsoft.com/office/officeart/2005/8/layout/arrow2"/>
    <dgm:cxn modelId="{740E0685-02A3-4BC4-8E1E-3B1AFC5E6B53}" type="presParOf" srcId="{C1565B7F-861E-4395-8AA5-FA7D80F8E26E}" destId="{A9ABF364-31B9-416B-8ACE-AC48689FE8EA}" srcOrd="1" destOrd="0" presId="urn:microsoft.com/office/officeart/2005/8/layout/arrow2"/>
    <dgm:cxn modelId="{0FF001EC-0F49-4FB6-BA2D-E37F53A4A864}" type="presParOf" srcId="{A9ABF364-31B9-416B-8ACE-AC48689FE8EA}" destId="{3A85274C-194D-4AD9-9EF8-38AC8CCA46E3}" srcOrd="0" destOrd="0" presId="urn:microsoft.com/office/officeart/2005/8/layout/arrow2"/>
    <dgm:cxn modelId="{844B09AD-D325-4A46-B0C4-E069D129993E}" type="presParOf" srcId="{A9ABF364-31B9-416B-8ACE-AC48689FE8EA}" destId="{9B9FC6AB-C020-4635-9800-33A1AEE4B4A4}" srcOrd="1" destOrd="0" presId="urn:microsoft.com/office/officeart/2005/8/layout/arrow2"/>
    <dgm:cxn modelId="{DA64664F-7815-4B37-8B85-754611A1FF41}" type="presParOf" srcId="{A9ABF364-31B9-416B-8ACE-AC48689FE8EA}" destId="{C59C03EF-61DD-4F49-8EB1-7B2D105B8C04}" srcOrd="2" destOrd="0" presId="urn:microsoft.com/office/officeart/2005/8/layout/arrow2"/>
    <dgm:cxn modelId="{C47D729D-C704-4AC2-AEDB-8F92FBE8A135}" type="presParOf" srcId="{A9ABF364-31B9-416B-8ACE-AC48689FE8EA}" destId="{3AC38A6C-3DEE-4955-86EA-44C12F1CE221}" srcOrd="3" destOrd="0" presId="urn:microsoft.com/office/officeart/2005/8/layout/arrow2"/>
    <dgm:cxn modelId="{71A0EAF2-2575-44FD-9142-A66A8F42BF51}" type="presParOf" srcId="{A9ABF364-31B9-416B-8ACE-AC48689FE8EA}" destId="{2EF41F14-5269-4D8D-ABBC-6CD70FA1A1CE}" srcOrd="4" destOrd="0" presId="urn:microsoft.com/office/officeart/2005/8/layout/arrow2"/>
    <dgm:cxn modelId="{CB48F7F4-7C8B-4284-8057-6F2900E41B1B}" type="presParOf" srcId="{A9ABF364-31B9-416B-8ACE-AC48689FE8EA}" destId="{36687DE2-80F8-4F92-8959-2051EE58F66E}" srcOrd="5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98F3C-1BBE-472A-B7CA-157800849FBE}">
      <dsp:nvSpPr>
        <dsp:cNvPr id="0" name=""/>
        <dsp:cNvSpPr/>
      </dsp:nvSpPr>
      <dsp:spPr>
        <a:xfrm rot="20218789">
          <a:off x="-178298" y="2375610"/>
          <a:ext cx="11847075" cy="621162"/>
        </a:xfrm>
        <a:prstGeom prst="notchedRightArrow">
          <a:avLst/>
        </a:prstGeom>
        <a:solidFill>
          <a:srgbClr val="F159C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C79182-2867-45E7-BDEB-FC15DAE30E8B}">
      <dsp:nvSpPr>
        <dsp:cNvPr id="0" name=""/>
        <dsp:cNvSpPr/>
      </dsp:nvSpPr>
      <dsp:spPr>
        <a:xfrm>
          <a:off x="2562646" y="3809766"/>
          <a:ext cx="3470280" cy="527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b="1" kern="1200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1998</a:t>
          </a:r>
          <a:r>
            <a:rPr lang="zh-TW" altLang="en-US" sz="1600" b="1" kern="1200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年微型渦輪噴射引擎金質獎</a:t>
          </a:r>
        </a:p>
      </dsp:txBody>
      <dsp:txXfrm>
        <a:off x="2562646" y="3809766"/>
        <a:ext cx="3470280" cy="527720"/>
      </dsp:txXfrm>
    </dsp:sp>
    <dsp:sp modelId="{6940E996-6588-49F8-8509-51FC85EE08C0}">
      <dsp:nvSpPr>
        <dsp:cNvPr id="0" name=""/>
        <dsp:cNvSpPr/>
      </dsp:nvSpPr>
      <dsp:spPr>
        <a:xfrm>
          <a:off x="629894" y="4648586"/>
          <a:ext cx="288002" cy="288002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7CD91-50E8-4C1A-A0B0-5C5C412D67EB}">
      <dsp:nvSpPr>
        <dsp:cNvPr id="0" name=""/>
        <dsp:cNvSpPr/>
      </dsp:nvSpPr>
      <dsp:spPr>
        <a:xfrm rot="21174683">
          <a:off x="79149" y="969622"/>
          <a:ext cx="7298045" cy="3115633"/>
        </a:xfrm>
        <a:prstGeom prst="swooshArrow">
          <a:avLst>
            <a:gd name="adj1" fmla="val 25000"/>
            <a:gd name="adj2" fmla="val 2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5274C-194D-4AD9-9EF8-38AC8CCA46E3}">
      <dsp:nvSpPr>
        <dsp:cNvPr id="0" name=""/>
        <dsp:cNvSpPr/>
      </dsp:nvSpPr>
      <dsp:spPr>
        <a:xfrm>
          <a:off x="1002879" y="3254093"/>
          <a:ext cx="193864" cy="1938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FC6AB-C020-4635-9800-33A1AEE4B4A4}">
      <dsp:nvSpPr>
        <dsp:cNvPr id="0" name=""/>
        <dsp:cNvSpPr/>
      </dsp:nvSpPr>
      <dsp:spPr>
        <a:xfrm>
          <a:off x="1258882" y="3162323"/>
          <a:ext cx="1737328" cy="1346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725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標楷體" panose="03000509000000000000" pitchFamily="65" charset="-120"/>
              <a:ea typeface="標楷體" panose="03000509000000000000" pitchFamily="65" charset="-120"/>
            </a:rPr>
            <a:t>消費級</a:t>
          </a:r>
        </a:p>
      </dsp:txBody>
      <dsp:txXfrm>
        <a:off x="1258882" y="3162323"/>
        <a:ext cx="1737328" cy="1346802"/>
      </dsp:txXfrm>
    </dsp:sp>
    <dsp:sp modelId="{C59C03EF-61DD-4F49-8EB1-7B2D105B8C04}">
      <dsp:nvSpPr>
        <dsp:cNvPr id="0" name=""/>
        <dsp:cNvSpPr/>
      </dsp:nvSpPr>
      <dsp:spPr>
        <a:xfrm>
          <a:off x="3152618" y="2228317"/>
          <a:ext cx="193478" cy="223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C38A6C-3DEE-4955-86EA-44C12F1CE221}">
      <dsp:nvSpPr>
        <dsp:cNvPr id="0" name=""/>
        <dsp:cNvSpPr/>
      </dsp:nvSpPr>
      <dsp:spPr>
        <a:xfrm>
          <a:off x="3197417" y="1999116"/>
          <a:ext cx="1405813" cy="412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695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0033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工業級</a:t>
          </a:r>
        </a:p>
      </dsp:txBody>
      <dsp:txXfrm>
        <a:off x="3197417" y="1999116"/>
        <a:ext cx="1405813" cy="412799"/>
      </dsp:txXfrm>
    </dsp:sp>
    <dsp:sp modelId="{2EF41F14-5269-4D8D-ABBC-6CD70FA1A1CE}">
      <dsp:nvSpPr>
        <dsp:cNvPr id="0" name=""/>
        <dsp:cNvSpPr/>
      </dsp:nvSpPr>
      <dsp:spPr>
        <a:xfrm>
          <a:off x="4817233" y="1699127"/>
          <a:ext cx="245820" cy="2243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687DE2-80F8-4F92-8959-2051EE58F66E}">
      <dsp:nvSpPr>
        <dsp:cNvPr id="0" name=""/>
        <dsp:cNvSpPr/>
      </dsp:nvSpPr>
      <dsp:spPr>
        <a:xfrm>
          <a:off x="4858935" y="1424572"/>
          <a:ext cx="1988660" cy="419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813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0033CC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航太軍工級</a:t>
          </a:r>
        </a:p>
      </dsp:txBody>
      <dsp:txXfrm>
        <a:off x="4858935" y="1424572"/>
        <a:ext cx="1988660" cy="419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248B25D-8766-427E-8C9E-4845048D8DFC}" type="datetimeFigureOut">
              <a:rPr lang="en-US" smtClean="0"/>
              <a:t>12/28/2020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DA8A28B-0568-4092-BB1A-13C9B073E3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26F439B-391B-4B41-826A-951FCF412C34}" type="datetimeFigureOut">
              <a:rPr lang="en-US" smtClean="0"/>
              <a:t>12/28/2020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CFA0038-7055-434C-B6C4-B8C69565C6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投影片圖像版面配置區 1">
            <a:extLst>
              <a:ext uri="{FF2B5EF4-FFF2-40B4-BE49-F238E27FC236}">
                <a16:creationId xmlns:a16="http://schemas.microsoft.com/office/drawing/2014/main" id="{8460D0A2-2396-46FA-AC37-B1D9D2268D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備忘稿版面配置區 2">
            <a:extLst>
              <a:ext uri="{FF2B5EF4-FFF2-40B4-BE49-F238E27FC236}">
                <a16:creationId xmlns:a16="http://schemas.microsoft.com/office/drawing/2014/main" id="{8AE15A5E-D957-4601-8E93-5A391A679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1240" indent="-18124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3316" name="投影片編號版面配置區 3">
            <a:extLst>
              <a:ext uri="{FF2B5EF4-FFF2-40B4-BE49-F238E27FC236}">
                <a16:creationId xmlns:a16="http://schemas.microsoft.com/office/drawing/2014/main" id="{B3A5B5FB-0FE2-468B-8D03-527702729E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85372" indent="-302066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208265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91571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174878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B98066AB-9F65-4579-85F7-E9DC586E5A6C}" type="slidenum">
              <a:rPr lang="en-US" altLang="zh-TW" smtClean="0">
                <a:latin typeface="Arial" panose="020B0604020202020204" pitchFamily="34" charset="0"/>
              </a:rPr>
              <a:pPr/>
              <a:t>7</a:t>
            </a:fld>
            <a:endParaRPr lang="en-US" altLang="zh-TW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>
            <a:extLst>
              <a:ext uri="{FF2B5EF4-FFF2-40B4-BE49-F238E27FC236}">
                <a16:creationId xmlns:a16="http://schemas.microsoft.com/office/drawing/2014/main" id="{9391D245-4871-48BC-A2FA-57D8635938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備忘稿版面配置區 2">
            <a:extLst>
              <a:ext uri="{FF2B5EF4-FFF2-40B4-BE49-F238E27FC236}">
                <a16:creationId xmlns:a16="http://schemas.microsoft.com/office/drawing/2014/main" id="{AF845F06-1603-4EE3-9B3C-BE494848F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23556" name="投影片編號版面配置區 3">
            <a:extLst>
              <a:ext uri="{FF2B5EF4-FFF2-40B4-BE49-F238E27FC236}">
                <a16:creationId xmlns:a16="http://schemas.microsoft.com/office/drawing/2014/main" id="{9E2717EB-C507-4A71-A641-C611219FD9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85372" indent="-302066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208265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91571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174878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6247FBA7-37F4-47AC-8338-2E260EC7255F}" type="slidenum">
              <a:rPr lang="en-US" altLang="zh-TW" smtClean="0">
                <a:latin typeface="Arial" panose="020B0604020202020204" pitchFamily="34" charset="0"/>
              </a:rPr>
              <a:pPr/>
              <a:t>8</a:t>
            </a:fld>
            <a:endParaRPr lang="en-US" altLang="zh-TW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影像版面配置區 1">
            <a:extLst>
              <a:ext uri="{FF2B5EF4-FFF2-40B4-BE49-F238E27FC236}">
                <a16:creationId xmlns:a16="http://schemas.microsoft.com/office/drawing/2014/main" id="{B6660901-A599-4F0C-9BE8-947527CD82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備忘稿版面配置區 2">
            <a:extLst>
              <a:ext uri="{FF2B5EF4-FFF2-40B4-BE49-F238E27FC236}">
                <a16:creationId xmlns:a16="http://schemas.microsoft.com/office/drawing/2014/main" id="{29337C09-9D12-409D-958D-0C1A9A4B5B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64516" name="投影片編號版面配置區 3">
            <a:extLst>
              <a:ext uri="{FF2B5EF4-FFF2-40B4-BE49-F238E27FC236}">
                <a16:creationId xmlns:a16="http://schemas.microsoft.com/office/drawing/2014/main" id="{38D12E06-4A30-4379-ADDC-DC6FA36F8C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85372" indent="-302066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208265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91571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174878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F92D98BD-280F-4C6E-AFA3-D83391443A32}" type="slidenum">
              <a:rPr lang="en-US" altLang="zh-TW" smtClean="0">
                <a:latin typeface="Arial" panose="020B0604020202020204" pitchFamily="34" charset="0"/>
              </a:rPr>
              <a:pPr/>
              <a:t>17</a:t>
            </a:fld>
            <a:endParaRPr lang="en-US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593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>
            <a:extLst>
              <a:ext uri="{FF2B5EF4-FFF2-40B4-BE49-F238E27FC236}">
                <a16:creationId xmlns:a16="http://schemas.microsoft.com/office/drawing/2014/main" id="{FBEBA7A4-22D1-4F87-8BB3-5C94922AD6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備忘稿版面配置區 2">
            <a:extLst>
              <a:ext uri="{FF2B5EF4-FFF2-40B4-BE49-F238E27FC236}">
                <a16:creationId xmlns:a16="http://schemas.microsoft.com/office/drawing/2014/main" id="{28E1AA0F-737B-4B38-B720-515928DA0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23556" name="投影片編號版面配置區 3">
            <a:extLst>
              <a:ext uri="{FF2B5EF4-FFF2-40B4-BE49-F238E27FC236}">
                <a16:creationId xmlns:a16="http://schemas.microsoft.com/office/drawing/2014/main" id="{680B4259-684F-4173-9FD1-9DDC4C0CC6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85372" indent="-302066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208265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91571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174878" indent="-24165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92291C4C-3D03-4DC1-8C0F-85146B1DF2A4}" type="slidenum">
              <a:rPr lang="en-US" altLang="zh-TW" smtClean="0">
                <a:latin typeface="Arial" panose="020B0604020202020204" pitchFamily="34" charset="0"/>
              </a:rPr>
              <a:pPr/>
              <a:t>36</a:t>
            </a:fld>
            <a:endParaRPr lang="en-US" altLang="zh-TW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762E2C48-2A54-4C3D-9BDE-AF78F5A898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15816C9D-FBAE-46CB-BD2F-3017D1209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zh-TW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zh-TW">
              <a:latin typeface="Arial" panose="020B060402020202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F751611E-F3A8-4E8D-831D-EB9F1FC14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56844" indent="-29032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64633" indent="-231584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31158" indent="-231584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97683" indent="-231584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80989" indent="-23158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3064295" indent="-23158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547601" indent="-23158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4030907" indent="-23158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E18F1099-81C1-493A-84F5-D664B96527FB}" type="slidenum">
              <a:rPr lang="en-US" altLang="en-US" smtClean="0">
                <a:latin typeface="Calibri" panose="020F0502020204030204" pitchFamily="34" charset="0"/>
                <a:ea typeface="MS PGothic" panose="020B0600070205080204" pitchFamily="34" charset="-128"/>
              </a:rPr>
              <a:pPr/>
              <a:t>37</a:t>
            </a:fld>
            <a:endParaRPr lang="en-US" altLang="en-US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461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940F57-02B1-4B56-8BA7-24557BFCBB01}"/>
              </a:ext>
            </a:extLst>
          </p:cNvPr>
          <p:cNvSpPr/>
          <p:nvPr userDrawn="1"/>
        </p:nvSpPr>
        <p:spPr>
          <a:xfrm>
            <a:off x="0" y="4622800"/>
            <a:ext cx="12192000" cy="2230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037721"/>
            <a:ext cx="9575801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125744"/>
            <a:ext cx="9575800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2079137" y="4855144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4769712" y="3138616"/>
            <a:ext cx="7422288" cy="3212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413" y="4304207"/>
            <a:ext cx="6439156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14413" y="5505120"/>
            <a:ext cx="6439155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208815" y="4226947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23565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0" y="4387695"/>
            <a:ext cx="12192000" cy="219678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821" y="4395670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37164" y="4387695"/>
            <a:ext cx="4527458" cy="2196780"/>
          </a:xfrm>
          <a:noFill/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3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337163" y="4742580"/>
            <a:ext cx="1" cy="1494984"/>
          </a:xfrm>
          <a:prstGeom prst="line">
            <a:avLst/>
          </a:prstGeom>
          <a:ln w="762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34413" y="812800"/>
            <a:ext cx="3557587" cy="5232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5313" y="879710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313" y="195615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5313" y="303260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5313" y="410904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5313" y="518549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4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791782" y="3899540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226060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1244" y="2225040"/>
            <a:ext cx="4536079" cy="463296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031" y="2055335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1031" y="2782449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1031" y="4352427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1031" y="3567438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21031" y="513741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95043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4877" y="0"/>
            <a:ext cx="5927124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529" y="2348736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29" y="307585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529" y="4645828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1529" y="3860839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529" y="5430816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73412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910666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 title="Decorative"/>
          <p:cNvSpPr/>
          <p:nvPr userDrawn="1"/>
        </p:nvSpPr>
        <p:spPr>
          <a:xfrm>
            <a:off x="4910667" y="0"/>
            <a:ext cx="11740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5131" y="879710"/>
            <a:ext cx="4801847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5131" y="1956155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5131" y="3032600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5131" y="4109045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5131" y="5185490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2D435A30-7C8E-4847-B027-91CBFA159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4074" y="87971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819BB324-34C6-4FF7-8780-D294AC6EC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4074" y="1956155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43B3C496-FB0A-4924-A341-696D17E2D9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4074" y="303260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FEACD5FF-800E-4BB0-82F3-2E0AEF1215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4074" y="4109045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4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58B97284-E1BE-4DCD-9CC1-C441D1A857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84074" y="518549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5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283145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54" y="2596916"/>
            <a:ext cx="4385841" cy="1325563"/>
          </a:xfrm>
        </p:spPr>
        <p:txBody>
          <a:bodyPr anchor="b"/>
          <a:lstStyle>
            <a:lvl1pPr algn="l"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9353" y="4628132"/>
            <a:ext cx="4385841" cy="13255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9353" y="4165142"/>
            <a:ext cx="4385841" cy="382749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527427" y="1631760"/>
            <a:ext cx="0" cy="4321933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9" name="Picture Placeholder 5" title="Decorative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354" y="1631760"/>
            <a:ext cx="804759" cy="80475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934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808079"/>
            <a:ext cx="6096000" cy="404992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465"/>
            <a:ext cx="5257801" cy="1325563"/>
          </a:xfrm>
        </p:spPr>
        <p:txBody>
          <a:bodyPr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7825" y="2808079"/>
            <a:ext cx="4312353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87825" y="3212363"/>
            <a:ext cx="4312353" cy="2962659"/>
          </a:xfrm>
        </p:spPr>
        <p:txBody>
          <a:bodyPr lIns="0" tIns="7200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5130846" y="1256529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114414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E5DCEB-1CC8-4AEE-9DEC-6C62AD4FB42C}"/>
              </a:ext>
            </a:extLst>
          </p:cNvPr>
          <p:cNvSpPr/>
          <p:nvPr userDrawn="1"/>
        </p:nvSpPr>
        <p:spPr>
          <a:xfrm>
            <a:off x="0" y="3429000"/>
            <a:ext cx="6096001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6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825" y="1190909"/>
            <a:ext cx="4554008" cy="1325563"/>
          </a:xfrm>
        </p:spPr>
        <p:txBody>
          <a:bodyPr lIns="0" anchor="b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7253" y="2516138"/>
            <a:ext cx="4544580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97253" y="2920422"/>
            <a:ext cx="4544580" cy="3226378"/>
          </a:xfrm>
        </p:spPr>
        <p:txBody>
          <a:bodyPr lIns="0" tIns="7200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3606800"/>
            <a:ext cx="4927601" cy="2540000"/>
          </a:xfrm>
        </p:spPr>
        <p:txBody>
          <a:bodyPr lIns="0" tIns="7200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603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 title="Decorative"/>
          <p:cNvSpPr/>
          <p:nvPr userDrawn="1"/>
        </p:nvSpPr>
        <p:spPr>
          <a:xfrm>
            <a:off x="3708400" y="0"/>
            <a:ext cx="4775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921" y="936980"/>
            <a:ext cx="3686159" cy="1466055"/>
          </a:xfrm>
        </p:spPr>
        <p:txBody>
          <a:bodyPr lIns="0" anchor="t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988" y="2407322"/>
            <a:ext cx="368602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2921" y="2811606"/>
            <a:ext cx="3686159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8360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06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090444"/>
            <a:ext cx="7252504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WWW.WEBSITENAME.COM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1819845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604762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 title="Decorative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8181847" y="0"/>
            <a:ext cx="401015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4171694" y="0"/>
            <a:ext cx="401015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757" y="1680547"/>
            <a:ext cx="368602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5228" y="1680547"/>
            <a:ext cx="3658010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3454" y="2084831"/>
            <a:ext cx="3686159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75228" y="2084831"/>
            <a:ext cx="3658010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0" y="1670007"/>
            <a:ext cx="3686159" cy="1466055"/>
          </a:xfrm>
        </p:spPr>
        <p:txBody>
          <a:bodyPr lIns="0" anchor="t"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490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09156155-C47D-47A0-A08D-DCAC4D742D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40889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3408891"/>
            <a:ext cx="12203575" cy="344910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3666354"/>
            <a:ext cx="3448800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4055" y="3666354"/>
            <a:ext cx="3450265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8447" y="4070639"/>
            <a:ext cx="3448800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54055" y="4070639"/>
            <a:ext cx="345026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9104"/>
            <a:ext cx="3136900" cy="2168682"/>
          </a:xfrm>
        </p:spPr>
        <p:txBody>
          <a:bodyPr lIns="0" anchor="ctr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10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723485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849647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8814" y="2632337"/>
            <a:ext cx="4385841" cy="33575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2016" y="1598619"/>
            <a:ext cx="4869806" cy="1896435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2016" y="1194294"/>
            <a:ext cx="4869806" cy="382749"/>
          </a:xfrm>
        </p:spPr>
        <p:txBody>
          <a:bodyPr lIns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2C5FA2F-DD81-4A72-AB26-A4C663724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2018" y="4093464"/>
            <a:ext cx="4869806" cy="1896435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2017" y="3689139"/>
            <a:ext cx="4832794" cy="382749"/>
          </a:xfrm>
        </p:spPr>
        <p:txBody>
          <a:bodyPr lIns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830507" y="1194294"/>
            <a:ext cx="0" cy="4795606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970810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8658" y="836271"/>
            <a:ext cx="4263342" cy="518545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 title="Decorative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597" y="836271"/>
            <a:ext cx="4262400" cy="5185458"/>
          </a:xfrm>
          <a:solidFill>
            <a:schemeClr val="accent1"/>
          </a:solidFill>
        </p:spPr>
        <p:txBody>
          <a:bodyPr lIns="252000" tIns="144000" rIns="14400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33" y="1659770"/>
            <a:ext cx="2558005" cy="1325563"/>
          </a:xfrm>
        </p:spPr>
        <p:txBody>
          <a:bodyPr anchor="t"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9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756506" y="1915220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217407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 title="Decorative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206186"/>
            <a:ext cx="12192000" cy="3651813"/>
          </a:xfrm>
          <a:solidFill>
            <a:schemeClr val="accent2"/>
          </a:solidFill>
        </p:spPr>
        <p:txBody>
          <a:bodyPr lIns="5400000" tIns="216000" rIns="180000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anchor="b"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836" y="1"/>
            <a:ext cx="3523423" cy="32061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1836" y="3358587"/>
            <a:ext cx="3523423" cy="32061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227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4586456"/>
            <a:ext cx="10349090" cy="1577281"/>
          </a:xfrm>
          <a:noFill/>
          <a:ln>
            <a:noFill/>
          </a:ln>
        </p:spPr>
        <p:txBody>
          <a:bodyPr lIns="0" tIns="2160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717212"/>
            <a:ext cx="10349089" cy="854791"/>
          </a:xfrm>
        </p:spPr>
        <p:txBody>
          <a:bodyPr lIns="0" rIns="0" anchor="b"/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6271"/>
            <a:ext cx="10349089" cy="251652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128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0" y="0"/>
            <a:ext cx="4745620" cy="3428990"/>
          </a:xfrm>
          <a:prstGeom prst="rect">
            <a:avLst/>
          </a:prstGeom>
          <a:solidFill>
            <a:schemeClr val="accent2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400" b="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5620" y="3428990"/>
            <a:ext cx="7446380" cy="342900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0"/>
            <a:ext cx="3085618" cy="1325563"/>
          </a:xfrm>
        </p:spPr>
        <p:txBody>
          <a:bodyPr lIns="0" anchor="t"/>
          <a:lstStyle>
            <a:lvl1pPr algn="l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E0AB4DF-4264-4631-9A72-72B25F9BE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9078" y="1197273"/>
            <a:ext cx="6121722" cy="382749"/>
          </a:xfrm>
        </p:spPr>
        <p:txBody>
          <a:bodyPr lIns="0" tIns="0" anchor="t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8" y="1588155"/>
            <a:ext cx="6121722" cy="1397178"/>
          </a:xfr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3737092"/>
            <a:ext cx="3085618" cy="2663707"/>
          </a:xfr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6362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92C0C-7E68-45AE-8824-6858C6874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2502" y="4973519"/>
            <a:ext cx="7299618" cy="1440000"/>
          </a:xfrm>
          <a:solidFill>
            <a:schemeClr val="accent1"/>
          </a:solidFill>
        </p:spPr>
        <p:txBody>
          <a:bodyPr lIns="216000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360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95899" y="4288"/>
            <a:ext cx="68961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 title="Decorative"/>
          <p:cNvSpPr/>
          <p:nvPr userDrawn="1"/>
        </p:nvSpPr>
        <p:spPr>
          <a:xfrm>
            <a:off x="0" y="0"/>
            <a:ext cx="5295899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90" y="2040520"/>
            <a:ext cx="4120444" cy="1818655"/>
          </a:xfrm>
        </p:spPr>
        <p:txBody>
          <a:bodyPr anchor="b">
            <a:noAutofit/>
          </a:bodyPr>
          <a:lstStyle>
            <a:lvl1pPr algn="l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690" y="4031658"/>
            <a:ext cx="4120443" cy="338549"/>
          </a:xfrm>
        </p:spPr>
        <p:txBody>
          <a:bodyPr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893092" y="2764774"/>
            <a:ext cx="0" cy="2188806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l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558850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027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1"/>
          </a:solidFill>
        </p:spPr>
        <p:txBody>
          <a:bodyPr lIns="274320" tIns="182880" rIns="182880" bIns="18288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259740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2"/>
          </a:solidFill>
        </p:spPr>
        <p:txBody>
          <a:bodyPr lIns="274320" tIns="182880" rIns="182880" bIns="18288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2955941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7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954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89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8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661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 title="Decorative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797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 title="Decorative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2090" y="2905535"/>
            <a:ext cx="4120444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2090" y="3993558"/>
            <a:ext cx="4120443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WWW.WEBSITENAME.COM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5932310" y="272667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3872089" y="860778"/>
            <a:ext cx="4120444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583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2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2">
                    <a:lumMod val="75000"/>
                    <a:lumOff val="25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948043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6495172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4">
                    <a:lumMod val="40000"/>
                    <a:lumOff val="6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683442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2">
              <a:lumMod val="75000"/>
              <a:lumOff val="25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5230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1">
              <a:lumMod val="60000"/>
              <a:lumOff val="40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1768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4">
              <a:lumMod val="40000"/>
              <a:lumOff val="60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21749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9791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Picture Placeholder 5" title="Decorative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9917" y="100214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9917" y="2291505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9917" y="3580864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5" title="Decorative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49917" y="4870223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bg1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26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58980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anchor="b"/>
          <a:lstStyle>
            <a:lvl1pPr>
              <a:defRPr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E5B409A-28A1-4F13-9C1C-E15291930DF1}"/>
              </a:ext>
            </a:extLst>
          </p:cNvPr>
          <p:cNvSpPr/>
          <p:nvPr userDrawn="1"/>
        </p:nvSpPr>
        <p:spPr>
          <a:xfrm>
            <a:off x="6721671" y="1047456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0A9508C-D302-4643-AFFA-37BE20A4CF91}"/>
              </a:ext>
            </a:extLst>
          </p:cNvPr>
          <p:cNvSpPr/>
          <p:nvPr userDrawn="1"/>
        </p:nvSpPr>
        <p:spPr>
          <a:xfrm>
            <a:off x="6721671" y="2342488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C430BF1-F654-4C13-9094-97AE78B80696}"/>
              </a:ext>
            </a:extLst>
          </p:cNvPr>
          <p:cNvSpPr/>
          <p:nvPr userDrawn="1"/>
        </p:nvSpPr>
        <p:spPr>
          <a:xfrm>
            <a:off x="6721671" y="3644740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4F3E6A2-CCB8-4870-9797-40002216D2B3}"/>
              </a:ext>
            </a:extLst>
          </p:cNvPr>
          <p:cNvSpPr/>
          <p:nvPr userDrawn="1"/>
        </p:nvSpPr>
        <p:spPr>
          <a:xfrm>
            <a:off x="6721671" y="4935469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3725AD6-E3CC-4FAC-94F3-1F4CB56D22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74411" y="1200196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C80D4B49-1275-4A83-A987-EC233FB6CC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74411" y="2506752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B475AE2-C1A9-4191-A31B-5D6893397E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74411" y="3797479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C29F28E2-C28B-447C-818F-8676A82EEAA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74411" y="5088208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922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880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5" title="Decorative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610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 title="Decorative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7341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 title="Decorative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2071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3920809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3923752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3920809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3916626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541483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63841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328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4601529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4604472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4601529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4597346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731691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D7457D0-C252-49A3-9635-C29B38A49BDC}"/>
              </a:ext>
            </a:extLst>
          </p:cNvPr>
          <p:cNvSpPr/>
          <p:nvPr userDrawn="1"/>
        </p:nvSpPr>
        <p:spPr>
          <a:xfrm>
            <a:off x="117962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6715FF-568E-4151-A75B-79EC2EC52AED}"/>
              </a:ext>
            </a:extLst>
          </p:cNvPr>
          <p:cNvSpPr/>
          <p:nvPr userDrawn="1"/>
        </p:nvSpPr>
        <p:spPr>
          <a:xfrm>
            <a:off x="4025670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E41CAAB-44C4-48D7-80E1-3BF0D8006A5A}"/>
              </a:ext>
            </a:extLst>
          </p:cNvPr>
          <p:cNvSpPr/>
          <p:nvPr userDrawn="1"/>
        </p:nvSpPr>
        <p:spPr>
          <a:xfrm>
            <a:off x="687171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251A171-181E-416A-9BB8-F6DBEB470707}"/>
              </a:ext>
            </a:extLst>
          </p:cNvPr>
          <p:cNvSpPr/>
          <p:nvPr userDrawn="1"/>
        </p:nvSpPr>
        <p:spPr>
          <a:xfrm>
            <a:off x="9717761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FE6EF7CF-2190-49FE-8BAE-D2863ECD5CA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955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47D99824-ECF4-4A44-A7CE-84F3AC262C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149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F1AE9D02-1431-4CC3-8919-5D21732C45C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978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69207058-4EB8-4D3C-B236-53DC24F30D9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553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05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rgbClr val="DFE3E9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2234610"/>
            <a:ext cx="4008437" cy="1395208"/>
          </a:xfrm>
        </p:spPr>
        <p:txBody>
          <a:bodyPr lIns="0" anchor="b"/>
          <a:lstStyle>
            <a:lvl1pPr>
              <a:defRPr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369547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2922" y="954224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5" title="Decorative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02922" y="2245735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 title="Decorative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02922" y="3537246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 title="Decorative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02922" y="4828757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3276108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4194667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Decorative"/>
          <p:cNvSpPr/>
          <p:nvPr userDrawn="1"/>
        </p:nvSpPr>
        <p:spPr>
          <a:xfrm>
            <a:off x="0" y="0"/>
            <a:ext cx="12192000" cy="28096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581" y="597067"/>
            <a:ext cx="8768625" cy="1149325"/>
          </a:xfrm>
        </p:spPr>
        <p:txBody>
          <a:bodyPr l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8871" y="3050995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42264" y="3050995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5657" y="3061267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49049" y="3061267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711" y="527200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711" y="479147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0942" y="527200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0942" y="479147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A499762-AEDB-43BC-89CC-CC0602BEAF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17173" y="528227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80EDD7E-326D-47DC-B58D-88ECE1D00F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7173" y="480174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B92C933-F978-486C-A305-0BAC73E0F15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23403" y="528227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18BFAE0-942E-42DB-BD07-596D50E07E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23403" y="480174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21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759266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64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title="Decorative"/>
          <p:cNvSpPr/>
          <p:nvPr userDrawn="1"/>
        </p:nvSpPr>
        <p:spPr>
          <a:xfrm>
            <a:off x="0" y="1964267"/>
            <a:ext cx="3052729" cy="2443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 title="Decorative"/>
          <p:cNvSpPr/>
          <p:nvPr userDrawn="1"/>
        </p:nvSpPr>
        <p:spPr>
          <a:xfrm>
            <a:off x="6092848" y="1964267"/>
            <a:ext cx="3052729" cy="2443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 title="Decorative"/>
          <p:cNvSpPr/>
          <p:nvPr userDrawn="1"/>
        </p:nvSpPr>
        <p:spPr>
          <a:xfrm>
            <a:off x="9139272" y="4414498"/>
            <a:ext cx="3052729" cy="244350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642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3790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Rectangle 25" title="Decorative"/>
          <p:cNvSpPr/>
          <p:nvPr userDrawn="1"/>
        </p:nvSpPr>
        <p:spPr>
          <a:xfrm>
            <a:off x="3046424" y="4414498"/>
            <a:ext cx="3052729" cy="24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64410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4410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359042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59042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3288925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288925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9412281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412281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31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2848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750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2247900"/>
            <a:ext cx="5620473" cy="387032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5F4DF3-3822-4AC9-9C82-C8D284E443EB}"/>
              </a:ext>
            </a:extLst>
          </p:cNvPr>
          <p:cNvSpPr/>
          <p:nvPr userDrawn="1"/>
        </p:nvSpPr>
        <p:spPr>
          <a:xfrm>
            <a:off x="5937569" y="2082800"/>
            <a:ext cx="5620473" cy="10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09635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Shape 62" title="Decorative">
            <a:extLst>
              <a:ext uri="{FF2B5EF4-FFF2-40B4-BE49-F238E27FC236}">
                <a16:creationId xmlns:a16="http://schemas.microsoft.com/office/drawing/2014/main" id="{5C48ADE8-5D65-4FF2-93E1-D504137454D1}"/>
              </a:ext>
            </a:extLst>
          </p:cNvPr>
          <p:cNvSpPr/>
          <p:nvPr userDrawn="1"/>
        </p:nvSpPr>
        <p:spPr>
          <a:xfrm flipV="1">
            <a:off x="5770807" y="839972"/>
            <a:ext cx="0" cy="5370328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3101273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47689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5425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anchor="b">
            <a:normAutofit/>
          </a:bodyPr>
          <a:lstStyle>
            <a:lvl1pPr algn="r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392680"/>
            <a:ext cx="10719842" cy="416750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45607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anchor="b">
            <a:normAutofit/>
          </a:bodyPr>
          <a:lstStyle>
            <a:lvl1pPr algn="r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815420" y="2392680"/>
            <a:ext cx="5742622" cy="402399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4" name="Picture Placeholder 3" title="Decorative">
            <a:extLst>
              <a:ext uri="{FF2B5EF4-FFF2-40B4-BE49-F238E27FC236}">
                <a16:creationId xmlns:a16="http://schemas.microsoft.com/office/drawing/2014/main" id="{C9E9201F-1E54-4CE0-974D-2A45F04F48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392045"/>
            <a:ext cx="4776788" cy="4023995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8514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7606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89560"/>
            <a:ext cx="10896600" cy="89321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097363"/>
            <a:ext cx="10896600" cy="6028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Table Placeholder 3" title="Decorative">
            <a:extLst>
              <a:ext uri="{FF2B5EF4-FFF2-40B4-BE49-F238E27FC236}">
                <a16:creationId xmlns:a16="http://schemas.microsoft.com/office/drawing/2014/main" id="{EC1740A4-BBA1-4296-9738-ADD3B80B243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47700" y="1806575"/>
            <a:ext cx="10896600" cy="457835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 title="Decorative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659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 title="Decorative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6" title="Decorative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50030"/>
            <a:ext cx="2578099" cy="2508588"/>
          </a:xfrm>
        </p:spPr>
        <p:txBody>
          <a:bodyPr lIns="0" anchor="b">
            <a:normAutofit/>
          </a:bodyPr>
          <a:lstStyle>
            <a:lvl1pPr algn="l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612562" y="1959892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2529377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 title="Decorative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15" y="1497808"/>
            <a:ext cx="3129335" cy="536019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 title="Decorative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6714" y="-20671"/>
            <a:ext cx="3129336" cy="53970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446" y="2718684"/>
            <a:ext cx="3415560" cy="2508588"/>
          </a:xfrm>
        </p:spPr>
        <p:txBody>
          <a:bodyPr lIns="0" anchor="b">
            <a:normAutofit/>
          </a:bodyPr>
          <a:lstStyle>
            <a:lvl1pPr algn="l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8555848" y="4281994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0967618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 title="Decorative">
            <a:extLst>
              <a:ext uri="{FF2B5EF4-FFF2-40B4-BE49-F238E27FC236}">
                <a16:creationId xmlns:a16="http://schemas.microsoft.com/office/drawing/2014/main" id="{AC817481-FC70-46B9-B779-4E5C04778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25" y="1260389"/>
            <a:ext cx="2816352" cy="317381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4701" y="0"/>
            <a:ext cx="2817564" cy="31756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00DB6AEA-811C-4554-97AF-7D4F2639BD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3361" y="4586414"/>
            <a:ext cx="5798904" cy="227158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75694821-2A94-40B8-8AAD-3E3762AFD3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9737" y="4586414"/>
            <a:ext cx="2817564" cy="227158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7889" y="2030436"/>
            <a:ext cx="2817564" cy="240376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1076" y="0"/>
            <a:ext cx="2817564" cy="443420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213361" y="0"/>
            <a:ext cx="2815716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 title="Decorative"/>
          <p:cNvSpPr/>
          <p:nvPr userDrawn="1"/>
        </p:nvSpPr>
        <p:spPr>
          <a:xfrm>
            <a:off x="3196549" y="3334454"/>
            <a:ext cx="2815716" cy="10997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 title="Decorative"/>
          <p:cNvSpPr/>
          <p:nvPr userDrawn="1"/>
        </p:nvSpPr>
        <p:spPr>
          <a:xfrm>
            <a:off x="6179737" y="0"/>
            <a:ext cx="2815716" cy="1878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 title="Decorative"/>
          <p:cNvSpPr/>
          <p:nvPr userDrawn="1"/>
        </p:nvSpPr>
        <p:spPr>
          <a:xfrm>
            <a:off x="9162924" y="4598770"/>
            <a:ext cx="2815716" cy="22592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71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E6CB013-CF95-40E6-AC1C-79DA48296C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8440F-69B0-4026-B384-8B436936890F}" type="datetime1">
              <a:rPr lang="zh-TW" altLang="en-US"/>
              <a:pPr>
                <a:defRPr/>
              </a:pPr>
              <a:t>2020/12/28</a:t>
            </a:fld>
            <a:endParaRPr lang="en-US" altLang="zh-TW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E589FE7-98B5-4094-BF5C-7FE9EF4D1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51FD8F7-CDAE-4271-9DE2-B322626947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AF0AD-46A3-4F4D-8D7D-47AF3A83F36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255274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0899BE-D423-4255-9176-1D0931BA70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C3F69-7039-4479-8846-0DEEAAB7B27C}" type="datetime1">
              <a:rPr lang="zh-TW" altLang="en-US"/>
              <a:pPr>
                <a:defRPr/>
              </a:pPr>
              <a:t>2020/12/28</a:t>
            </a:fld>
            <a:endParaRPr lang="en-US" altLang="zh-TW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40033D0-4739-4B86-A489-353C106F50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D56D5AA-53E4-4CBE-91BB-F31A57E318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2E3EE-BC90-4D4D-B6B4-C75B13B3494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5457800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895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 title="Decorative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1"/>
          </a:solidFill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 title="Decorative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2"/>
          </a:solidFill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14206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6" r:id="rId2"/>
    <p:sldLayoutId id="2147483689" r:id="rId3"/>
    <p:sldLayoutId id="2147483735" r:id="rId4"/>
    <p:sldLayoutId id="2147483684" r:id="rId5"/>
    <p:sldLayoutId id="2147483752" r:id="rId6"/>
    <p:sldLayoutId id="2147483737" r:id="rId7"/>
    <p:sldLayoutId id="2147483651" r:id="rId8"/>
    <p:sldLayoutId id="2147483738" r:id="rId9"/>
    <p:sldLayoutId id="2147483685" r:id="rId10"/>
    <p:sldLayoutId id="2147483674" r:id="rId11"/>
    <p:sldLayoutId id="2147483690" r:id="rId12"/>
    <p:sldLayoutId id="2147483694" r:id="rId13"/>
    <p:sldLayoutId id="2147483748" r:id="rId14"/>
    <p:sldLayoutId id="2147483693" r:id="rId15"/>
    <p:sldLayoutId id="2147483686" r:id="rId16"/>
    <p:sldLayoutId id="2147483703" r:id="rId17"/>
    <p:sldLayoutId id="2147483709" r:id="rId18"/>
    <p:sldLayoutId id="2147483710" r:id="rId19"/>
    <p:sldLayoutId id="2147483711" r:id="rId20"/>
    <p:sldLayoutId id="2147483712" r:id="rId21"/>
    <p:sldLayoutId id="2147483749" r:id="rId22"/>
    <p:sldLayoutId id="2147483751" r:id="rId23"/>
    <p:sldLayoutId id="2147483704" r:id="rId24"/>
    <p:sldLayoutId id="2147483702" r:id="rId25"/>
    <p:sldLayoutId id="2147483713" r:id="rId26"/>
    <p:sldLayoutId id="2147483714" r:id="rId27"/>
    <p:sldLayoutId id="2147483715" r:id="rId28"/>
    <p:sldLayoutId id="2147483695" r:id="rId29"/>
    <p:sldLayoutId id="2147483730" r:id="rId30"/>
    <p:sldLayoutId id="2147483698" r:id="rId31"/>
    <p:sldLayoutId id="2147483731" r:id="rId32"/>
    <p:sldLayoutId id="2147483699" r:id="rId33"/>
    <p:sldLayoutId id="2147483732" r:id="rId34"/>
    <p:sldLayoutId id="2147483739" r:id="rId35"/>
    <p:sldLayoutId id="2147483740" r:id="rId36"/>
    <p:sldLayoutId id="2147483700" r:id="rId37"/>
    <p:sldLayoutId id="2147483741" r:id="rId38"/>
    <p:sldLayoutId id="2147483742" r:id="rId39"/>
    <p:sldLayoutId id="2147483696" r:id="rId40"/>
    <p:sldLayoutId id="2147483743" r:id="rId41"/>
    <p:sldLayoutId id="2147483744" r:id="rId42"/>
    <p:sldLayoutId id="2147483745" r:id="rId43"/>
    <p:sldLayoutId id="2147483705" r:id="rId44"/>
    <p:sldLayoutId id="2147483746" r:id="rId45"/>
    <p:sldLayoutId id="2147483687" r:id="rId46"/>
    <p:sldLayoutId id="2147483719" r:id="rId47"/>
    <p:sldLayoutId id="2147483720" r:id="rId48"/>
    <p:sldLayoutId id="2147483718" r:id="rId49"/>
    <p:sldLayoutId id="2147483721" r:id="rId50"/>
    <p:sldLayoutId id="2147483716" r:id="rId51"/>
    <p:sldLayoutId id="2147483722" r:id="rId52"/>
    <p:sldLayoutId id="2147483723" r:id="rId53"/>
    <p:sldLayoutId id="2147483753" r:id="rId54"/>
    <p:sldLayoutId id="2147483754" r:id="rId55"/>
    <p:sldLayoutId id="2147483755" r:id="rId56"/>
    <p:sldLayoutId id="2147483756" r:id="rId57"/>
    <p:sldLayoutId id="2147483725" r:id="rId58"/>
    <p:sldLayoutId id="2147483726" r:id="rId59"/>
    <p:sldLayoutId id="2147483675" r:id="rId60"/>
    <p:sldLayoutId id="2147483677" r:id="rId61"/>
    <p:sldLayoutId id="2147483729" r:id="rId62"/>
    <p:sldLayoutId id="2147483747" r:id="rId63"/>
    <p:sldLayoutId id="2147483728" r:id="rId64"/>
    <p:sldLayoutId id="2147483757" r:id="rId65"/>
    <p:sldLayoutId id="2147483758" r:id="rId6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4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3.png"/><Relationship Id="rId5" Type="http://schemas.openxmlformats.org/officeDocument/2006/relationships/image" Target="../media/image82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5.jpeg"/><Relationship Id="rId7" Type="http://schemas.openxmlformats.org/officeDocument/2006/relationships/image" Target="../media/image9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0.png"/><Relationship Id="rId7" Type="http://schemas.openxmlformats.org/officeDocument/2006/relationships/image" Target="../media/image10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8.png"/><Relationship Id="rId7" Type="http://schemas.openxmlformats.org/officeDocument/2006/relationships/image" Target="../media/image12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00.png"/><Relationship Id="rId7" Type="http://schemas.openxmlformats.org/officeDocument/2006/relationships/image" Target="../media/image138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emf"/><Relationship Id="rId3" Type="http://schemas.openxmlformats.org/officeDocument/2006/relationships/image" Target="../media/image143.pn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46.pn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Relationship Id="rId9" Type="http://schemas.openxmlformats.org/officeDocument/2006/relationships/image" Target="../media/image1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jpeg"/><Relationship Id="rId3" Type="http://schemas.openxmlformats.org/officeDocument/2006/relationships/diagramData" Target="../diagrams/data1.xml"/><Relationship Id="rId21" Type="http://schemas.openxmlformats.org/officeDocument/2006/relationships/image" Target="../media/image29.jpeg"/><Relationship Id="rId7" Type="http://schemas.microsoft.com/office/2007/relationships/diagramDrawing" Target="../diagrams/drawing1.xml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6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32.jpeg"/><Relationship Id="rId21" Type="http://schemas.openxmlformats.org/officeDocument/2006/relationships/image" Target="../media/image45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jpe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66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5.png"/><Relationship Id="rId24" Type="http://schemas.openxmlformats.org/officeDocument/2006/relationships/image" Target="../media/image47.png"/><Relationship Id="rId5" Type="http://schemas.openxmlformats.org/officeDocument/2006/relationships/diagramLayout" Target="../diagrams/layout2.xml"/><Relationship Id="rId15" Type="http://schemas.openxmlformats.org/officeDocument/2006/relationships/image" Target="../media/image39.jpeg"/><Relationship Id="rId23" Type="http://schemas.openxmlformats.org/officeDocument/2006/relationships/image" Target="../media/image46.png"/><Relationship Id="rId10" Type="http://schemas.openxmlformats.org/officeDocument/2006/relationships/image" Target="../media/image34.png"/><Relationship Id="rId19" Type="http://schemas.openxmlformats.org/officeDocument/2006/relationships/image" Target="../media/image43.jpeg"/><Relationship Id="rId4" Type="http://schemas.openxmlformats.org/officeDocument/2006/relationships/diagramData" Target="../diagrams/data2.xml"/><Relationship Id="rId9" Type="http://schemas.openxmlformats.org/officeDocument/2006/relationships/image" Target="../media/image33.png"/><Relationship Id="rId14" Type="http://schemas.openxmlformats.org/officeDocument/2006/relationships/image" Target="../media/image38.jpeg"/><Relationship Id="rId22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A1E033-9C5C-4F1D-9DE2-D24938FA7B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806" y="4994361"/>
            <a:ext cx="6017547" cy="15449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80F76E-5538-40FC-BE36-4002A7355C70}"/>
              </a:ext>
            </a:extLst>
          </p:cNvPr>
          <p:cNvSpPr txBox="1"/>
          <p:nvPr/>
        </p:nvSpPr>
        <p:spPr>
          <a:xfrm>
            <a:off x="7851954" y="6023463"/>
            <a:ext cx="34923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 Black" panose="020B0A04020102020204" pitchFamily="34" charset="0"/>
              </a:rPr>
              <a:t> Dec 29, 2020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DD5E7F-CD53-4866-82BD-7A071065A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80" cy="45953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C798D2F-40E0-4E92-A4B6-6E85C845B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79" cy="459652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08857E3-635E-45B1-9526-A5DF9BD91006}"/>
              </a:ext>
            </a:extLst>
          </p:cNvPr>
          <p:cNvSpPr txBox="1"/>
          <p:nvPr/>
        </p:nvSpPr>
        <p:spPr>
          <a:xfrm>
            <a:off x="6886575" y="5114925"/>
            <a:ext cx="4772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2020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法人說明會</a:t>
            </a:r>
          </a:p>
        </p:txBody>
      </p:sp>
    </p:spTree>
    <p:extLst>
      <p:ext uri="{BB962C8B-B14F-4D97-AF65-F5344CB8AC3E}">
        <p14:creationId xmlns:p14="http://schemas.microsoft.com/office/powerpoint/2010/main" val="79592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391FA66-BCDC-4C12-B812-A0DEE14539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33549" y="769867"/>
            <a:ext cx="3164052" cy="755650"/>
          </a:xfrm>
        </p:spPr>
        <p:txBody>
          <a:bodyPr>
            <a:normAutofit/>
          </a:bodyPr>
          <a:lstStyle/>
          <a:p>
            <a: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2019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年</a:t>
            </a: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4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月</a:t>
            </a: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5G</a:t>
            </a: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領航開幕</a:t>
            </a:r>
            <a:endParaRPr 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044" y="3615702"/>
            <a:ext cx="3586590" cy="941523"/>
          </a:xfrm>
        </p:spPr>
        <p:txBody>
          <a:bodyPr/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highlight>
                  <a:srgbClr val="008080"/>
                </a:highlight>
              </a:rPr>
              <a:t>回顧與成果</a:t>
            </a:r>
            <a:endParaRPr lang="en-US" sz="4400" dirty="0">
              <a:solidFill>
                <a:schemeClr val="bg1"/>
              </a:solidFill>
              <a:highlight>
                <a:srgbClr val="008080"/>
              </a:highlight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DE35233-6DEE-4B97-AFFB-06DE78443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33549" y="1199544"/>
            <a:ext cx="4373426" cy="755650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2019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年</a:t>
            </a: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8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月台北航太暨國防工業展</a:t>
            </a:r>
            <a:endParaRPr lang="en-US" sz="2000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87271B6-523F-4DCD-A006-84BF4C0C7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33086" y="1624432"/>
            <a:ext cx="3802697" cy="755650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2019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年</a:t>
            </a: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7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月新北市消防局演練</a:t>
            </a:r>
            <a:endParaRPr kumimoji="1" lang="en-US" sz="2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F23411C8-1DB7-46A1-A6DC-41EACD30ED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30798" y="1971411"/>
            <a:ext cx="4117647" cy="894520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2019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年</a:t>
            </a: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9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月國家防災日演練</a:t>
            </a:r>
            <a:endParaRPr kumimoji="1" lang="en-US" sz="2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B21F6A-5FD9-417C-9575-4DBC3185FD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30799" y="2399365"/>
            <a:ext cx="3261862" cy="847792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2019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年</a:t>
            </a: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12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月</a:t>
            </a: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NCC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台東演訓</a:t>
            </a:r>
            <a:endParaRPr kumimoji="1" lang="en-US" altLang="zh-TW" sz="2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2D230D-AD27-44F7-B843-66DA64D06A9C}"/>
              </a:ext>
            </a:extLst>
          </p:cNvPr>
          <p:cNvSpPr txBox="1"/>
          <p:nvPr/>
        </p:nvSpPr>
        <p:spPr>
          <a:xfrm>
            <a:off x="3031537" y="3027479"/>
            <a:ext cx="48448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2020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MWC Barcelona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疫情取消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4236C3-3553-4A17-80AF-9A2991B61E32}"/>
              </a:ext>
            </a:extLst>
          </p:cNvPr>
          <p:cNvSpPr txBox="1"/>
          <p:nvPr/>
        </p:nvSpPr>
        <p:spPr>
          <a:xfrm>
            <a:off x="3038573" y="3423265"/>
            <a:ext cx="4438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2020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NCC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南區台東防汛演練</a:t>
            </a:r>
            <a:endParaRPr kumimoji="1" lang="en-US" sz="2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B5D236-7BB1-4059-95A1-F35EE49E049F}"/>
              </a:ext>
            </a:extLst>
          </p:cNvPr>
          <p:cNvSpPr txBox="1"/>
          <p:nvPr/>
        </p:nvSpPr>
        <p:spPr>
          <a:xfrm>
            <a:off x="3043260" y="3786002"/>
            <a:ext cx="29737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2020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5G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領航週年</a:t>
            </a:r>
            <a:endParaRPr kumimoji="1" lang="en-US" altLang="zh-TW" sz="2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99DCC2-547B-4C37-A025-4282BAF53D39}"/>
              </a:ext>
            </a:extLst>
          </p:cNvPr>
          <p:cNvSpPr txBox="1"/>
          <p:nvPr/>
        </p:nvSpPr>
        <p:spPr>
          <a:xfrm>
            <a:off x="3030798" y="4175902"/>
            <a:ext cx="3414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2020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7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月漢光演習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DC9A8-BD7E-41A0-9C41-945096E695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018A49-5933-4E52-9F49-5547D445A1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8272"/>
            <a:ext cx="3467923" cy="892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1D918C-8FD3-427F-AEA2-4F6D079B0D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00" y="1016803"/>
            <a:ext cx="1860515" cy="1151110"/>
          </a:xfrm>
          <a:prstGeom prst="rect">
            <a:avLst/>
          </a:prstGeom>
        </p:spPr>
      </p:pic>
      <p:sp>
        <p:nvSpPr>
          <p:cNvPr id="16" name="TextBox 27">
            <a:extLst>
              <a:ext uri="{FF2B5EF4-FFF2-40B4-BE49-F238E27FC236}">
                <a16:creationId xmlns:a16="http://schemas.microsoft.com/office/drawing/2014/main" id="{344B1375-ED07-43CE-B741-63AB299E5165}"/>
              </a:ext>
            </a:extLst>
          </p:cNvPr>
          <p:cNvSpPr txBox="1"/>
          <p:nvPr/>
        </p:nvSpPr>
        <p:spPr>
          <a:xfrm>
            <a:off x="3043259" y="4585494"/>
            <a:ext cx="41051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2020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月嘉義無人機創新應用</a:t>
            </a:r>
          </a:p>
        </p:txBody>
      </p:sp>
      <p:sp>
        <p:nvSpPr>
          <p:cNvPr id="18" name="TextBox 27">
            <a:extLst>
              <a:ext uri="{FF2B5EF4-FFF2-40B4-BE49-F238E27FC236}">
                <a16:creationId xmlns:a16="http://schemas.microsoft.com/office/drawing/2014/main" id="{F1667568-7505-49F1-9A56-90084E00A53D}"/>
              </a:ext>
            </a:extLst>
          </p:cNvPr>
          <p:cNvSpPr txBox="1"/>
          <p:nvPr/>
        </p:nvSpPr>
        <p:spPr>
          <a:xfrm>
            <a:off x="3063179" y="4955935"/>
            <a:ext cx="37726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2020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月國土安全</a:t>
            </a: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CIP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演訓</a:t>
            </a:r>
          </a:p>
        </p:txBody>
      </p:sp>
      <p:sp>
        <p:nvSpPr>
          <p:cNvPr id="19" name="TextBox 27">
            <a:extLst>
              <a:ext uri="{FF2B5EF4-FFF2-40B4-BE49-F238E27FC236}">
                <a16:creationId xmlns:a16="http://schemas.microsoft.com/office/drawing/2014/main" id="{2152A340-20B4-438D-AC40-07AE7F40AE79}"/>
              </a:ext>
            </a:extLst>
          </p:cNvPr>
          <p:cNvSpPr txBox="1"/>
          <p:nvPr/>
        </p:nvSpPr>
        <p:spPr>
          <a:xfrm>
            <a:off x="3054244" y="5348210"/>
            <a:ext cx="3772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2020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kumimoji="1" lang="en-US" altLang="zh-TW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</a:t>
            </a:r>
            <a:r>
              <a:rPr kumimoji="1" lang="zh-TW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月民航局無人機前瞻</a:t>
            </a:r>
          </a:p>
        </p:txBody>
      </p:sp>
      <p:pic>
        <p:nvPicPr>
          <p:cNvPr id="21" name="圖片 16" descr="一張含有 個人, 室內, 人, 團體 的圖片&#10;&#10;自動產生的描述">
            <a:extLst>
              <a:ext uri="{FF2B5EF4-FFF2-40B4-BE49-F238E27FC236}">
                <a16:creationId xmlns:a16="http://schemas.microsoft.com/office/drawing/2014/main" id="{DA44242A-3984-49C0-A624-73128C8A6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5" t="6678"/>
          <a:stretch/>
        </p:blipFill>
        <p:spPr bwMode="auto">
          <a:xfrm>
            <a:off x="7811911" y="138272"/>
            <a:ext cx="4166351" cy="301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圖片 2">
            <a:extLst>
              <a:ext uri="{FF2B5EF4-FFF2-40B4-BE49-F238E27FC236}">
                <a16:creationId xmlns:a16="http://schemas.microsoft.com/office/drawing/2014/main" id="{9942E247-8CD3-4FCC-A091-1B41CEC3F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13" b="20498"/>
          <a:stretch/>
        </p:blipFill>
        <p:spPr bwMode="auto">
          <a:xfrm>
            <a:off x="7809992" y="3199299"/>
            <a:ext cx="4173704" cy="262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115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337221"/>
            <a:ext cx="5174036" cy="1327607"/>
          </a:xfrm>
        </p:spPr>
        <p:txBody>
          <a:bodyPr/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航太暨國防工業展</a:t>
            </a:r>
            <a:endParaRPr lang="en-US" sz="360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DC9A8-BD7E-41A0-9C41-945096E695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5032"/>
            <a:ext cx="5174036" cy="13276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DF2E9C-A4A6-42C7-98A0-4B7F2A3697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1492640"/>
            <a:ext cx="5935410" cy="39274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8220B7-F736-4624-B633-86636B1B30F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89" y="1492640"/>
            <a:ext cx="5791702" cy="3249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07419D-6A1E-4B37-8A68-7B82E1CAD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0664" y="5349666"/>
            <a:ext cx="952500" cy="361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B3F236-89BF-4E43-B438-0992097C9D3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6576" y="0"/>
            <a:ext cx="1694835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86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17563"/>
            <a:ext cx="3781168" cy="1327608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5G</a:t>
            </a:r>
            <a:r>
              <a:rPr lang="zh-TW" altLang="en-US" sz="54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領航</a:t>
            </a:r>
            <a:endParaRPr lang="en-US" sz="540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DC9A8-BD7E-41A0-9C41-945096E695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165BB3-F9DC-4144-AA43-14B8FB8A84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544" y="1957138"/>
            <a:ext cx="7146062" cy="38880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5032"/>
            <a:ext cx="5174036" cy="13276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8153496-26E6-437C-A089-1FBBEFA0B5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56" y="1957138"/>
            <a:ext cx="4766239" cy="25604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F00599-75DE-4A80-9A10-08B441F5A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267" y="5483222"/>
            <a:ext cx="952500" cy="3619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2970A16-B2E0-4827-92E8-0EBF332F83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661" y="0"/>
            <a:ext cx="1694835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69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337221"/>
            <a:ext cx="4683210" cy="1327607"/>
          </a:xfrm>
        </p:spPr>
        <p:txBody>
          <a:bodyPr/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國家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921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防災日演練</a:t>
            </a:r>
            <a:endParaRPr lang="en-US" sz="360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DC9A8-BD7E-41A0-9C41-945096E695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5032"/>
            <a:ext cx="5174036" cy="13276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9AF828-A76C-4006-B50A-CE7A70858A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64"/>
          <a:stretch/>
        </p:blipFill>
        <p:spPr>
          <a:xfrm>
            <a:off x="6598599" y="1368462"/>
            <a:ext cx="5442494" cy="3361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B5F8C7-EEE2-4E32-B8E6-59BED6218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904" y="5352002"/>
            <a:ext cx="952500" cy="361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E91F15-B23C-4BAA-8B11-229DF39815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6991" y="0"/>
            <a:ext cx="1694835" cy="1048603"/>
          </a:xfrm>
          <a:prstGeom prst="rect">
            <a:avLst/>
          </a:prstGeom>
        </p:spPr>
      </p:pic>
      <p:pic>
        <p:nvPicPr>
          <p:cNvPr id="9" name="圖片 2">
            <a:extLst>
              <a:ext uri="{FF2B5EF4-FFF2-40B4-BE49-F238E27FC236}">
                <a16:creationId xmlns:a16="http://schemas.microsoft.com/office/drawing/2014/main" id="{88FEBBCA-4C77-4878-B7C3-9DEB530BD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80"/>
          <a:stretch/>
        </p:blipFill>
        <p:spPr bwMode="auto">
          <a:xfrm>
            <a:off x="40441" y="1360362"/>
            <a:ext cx="6532300" cy="335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390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4132" y="4850076"/>
            <a:ext cx="5174036" cy="979939"/>
          </a:xfrm>
        </p:spPr>
        <p:txBody>
          <a:bodyPr/>
          <a:lstStyle/>
          <a:p>
            <a:pPr algn="ctr"/>
            <a:r>
              <a:rPr lang="en-US" altLang="zh-TW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NCC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防汛演練</a:t>
            </a:r>
            <a:endParaRPr lang="en-US" sz="360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DC9A8-BD7E-41A0-9C41-945096E695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5032"/>
            <a:ext cx="5174036" cy="13276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E44B60-139F-43A6-B78E-6054B8E91F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840" y="1499324"/>
            <a:ext cx="6779067" cy="42187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B9E4B6-AD3B-44C8-A74F-87424C011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345" y="5572840"/>
            <a:ext cx="781050" cy="25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C8706D-F7B5-42CF-A218-E1868AA8F69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0072" y="36100"/>
            <a:ext cx="1694835" cy="1048603"/>
          </a:xfrm>
          <a:prstGeom prst="rect">
            <a:avLst/>
          </a:prstGeom>
        </p:spPr>
      </p:pic>
      <p:pic>
        <p:nvPicPr>
          <p:cNvPr id="11" name="圖片 4">
            <a:extLst>
              <a:ext uri="{FF2B5EF4-FFF2-40B4-BE49-F238E27FC236}">
                <a16:creationId xmlns:a16="http://schemas.microsoft.com/office/drawing/2014/main" id="{5EBF7469-B2BC-4C64-B3B4-EB48A1B75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81"/>
          <a:stretch/>
        </p:blipFill>
        <p:spPr bwMode="auto">
          <a:xfrm>
            <a:off x="88042" y="1499324"/>
            <a:ext cx="5177510" cy="358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79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85" y="4783927"/>
            <a:ext cx="2478156" cy="743713"/>
          </a:xfrm>
        </p:spPr>
        <p:txBody>
          <a:bodyPr/>
          <a:lstStyle/>
          <a:p>
            <a:pPr algn="ctr"/>
            <a:r>
              <a:rPr lang="en-US" altLang="zh-TW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5G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領航週年</a:t>
            </a:r>
            <a:endParaRPr lang="en-US" sz="360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DC9A8-BD7E-41A0-9C41-945096E695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5032"/>
            <a:ext cx="5174036" cy="13276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8AFC34-03F8-45FC-A511-9F8FEAF26A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94" y="1499325"/>
            <a:ext cx="5066944" cy="2852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1A1EE8-0D16-4037-9411-77FABEBF7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1130" y="1499325"/>
            <a:ext cx="6803776" cy="4596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A9B8A1-3906-4E39-BD77-29300B6726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687" y="5271586"/>
            <a:ext cx="780356" cy="2560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2F7F65-8188-4A09-BD4B-3C063CF3E29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0071" y="0"/>
            <a:ext cx="1694835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83927"/>
            <a:ext cx="1868556" cy="743713"/>
          </a:xfrm>
        </p:spPr>
        <p:txBody>
          <a:bodyPr/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漢光演習</a:t>
            </a:r>
            <a:endParaRPr lang="en-US" sz="360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DC9A8-BD7E-41A0-9C41-945096E695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5032"/>
            <a:ext cx="5174036" cy="13276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A9B8A1-3906-4E39-BD77-29300B6726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956" y="5271586"/>
            <a:ext cx="780356" cy="2560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8EC367-68F2-489A-8F07-1F6585E77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3" y="1492640"/>
            <a:ext cx="5304007" cy="3039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E896D-AFE3-418C-849A-ACB76E674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192" y="1492639"/>
            <a:ext cx="6534661" cy="46000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C64992-BC92-48EA-B3F5-9488DF83802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1331" y="0"/>
            <a:ext cx="1694835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84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投影片編號版面配置區 1">
            <a:extLst>
              <a:ext uri="{FF2B5EF4-FFF2-40B4-BE49-F238E27FC236}">
                <a16:creationId xmlns:a16="http://schemas.microsoft.com/office/drawing/2014/main" id="{229523C2-0CE5-4461-980D-90294752F2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256962" y="6310313"/>
            <a:ext cx="551215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DE021F32-E200-4407-8FAA-08DE8E3C1DE3}" type="slidenum">
              <a:rPr kumimoji="0" lang="en-US" altLang="zh-TW" smtClean="0"/>
              <a:pPr/>
              <a:t>17</a:t>
            </a:fld>
            <a:endParaRPr kumimoji="0" lang="en-US" altLang="zh-TW" dirty="0"/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F7B97A2F-9999-47D5-A0FC-12A526212882}"/>
              </a:ext>
            </a:extLst>
          </p:cNvPr>
          <p:cNvSpPr txBox="1">
            <a:spLocks/>
          </p:cNvSpPr>
          <p:nvPr/>
        </p:nvSpPr>
        <p:spPr>
          <a:xfrm>
            <a:off x="-460723" y="5746847"/>
            <a:ext cx="6389219" cy="6345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ctr"/>
            <a:r>
              <a:rPr lang="zh-TW" altLang="en-US" sz="2800" b="1" dirty="0">
                <a:solidFill>
                  <a:schemeClr val="bg1"/>
                </a:solidFill>
                <a:highlight>
                  <a:srgbClr val="00808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民航局「無人機前瞻視野」研討會</a:t>
            </a:r>
            <a:endParaRPr lang="en-US" sz="2800" dirty="0">
              <a:solidFill>
                <a:schemeClr val="bg1"/>
              </a:solidFill>
              <a:highlight>
                <a:srgbClr val="008080"/>
              </a:highligh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EBEABB18-A957-44AC-9FE0-F6C33F6395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0313"/>
            <a:ext cx="12192000" cy="545343"/>
          </a:xfrm>
          <a:prstGeom prst="rect">
            <a:avLst/>
          </a:prstGeom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941900B6-F94F-4A85-B32C-4135069066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68" y="119878"/>
            <a:ext cx="3879151" cy="995353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916DDFBE-7D2F-41CB-88B9-A66FA2F480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7607" y="5937753"/>
            <a:ext cx="723031" cy="237244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CBB15C3C-1690-4516-9098-A799C71AD3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5712" y="101601"/>
            <a:ext cx="1335546" cy="826309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9032A780-2EDE-4BE1-90F9-47FCD0003F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868" y="1541115"/>
            <a:ext cx="5041829" cy="377984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9FEA240-261D-42B5-9F5F-8C0DCBA9E0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571163"/>
            <a:ext cx="5285690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315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title="Decorative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" r="-1" b="-1"/>
          <a:stretch/>
        </p:blipFill>
        <p:spPr>
          <a:xfrm>
            <a:off x="20" y="10"/>
            <a:ext cx="3708380" cy="6853702"/>
          </a:xfrm>
          <a:noFill/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F0240E2-270B-47F4-97C1-065A42CC2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444" y="746446"/>
            <a:ext cx="4502940" cy="834189"/>
          </a:xfrm>
        </p:spPr>
        <p:txBody>
          <a:bodyPr anchor="t">
            <a:normAutofit fontScale="90000"/>
          </a:bodyPr>
          <a:lstStyle/>
          <a:p>
            <a:pPr algn="ctr"/>
            <a:r>
              <a:rPr lang="zh-TW" altLang="en-US" dirty="0"/>
              <a:t>與電信公司多方面合作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A574E0-4F1C-4569-ABD3-9707A8CD18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8419" y="1861642"/>
            <a:ext cx="4502940" cy="683273"/>
          </a:xfrm>
        </p:spPr>
        <p:txBody>
          <a:bodyPr anchor="b">
            <a:noAutofit/>
          </a:bodyPr>
          <a:lstStyle/>
          <a:p>
            <a:r>
              <a:rPr lang="zh-TW" altLang="en-US" sz="28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無人載具與</a:t>
            </a:r>
            <a:r>
              <a:rPr lang="en-US" altLang="zh-TW" sz="28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5G</a:t>
            </a:r>
            <a:r>
              <a:rPr lang="zh-TW" altLang="en-US" sz="28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通信技術之創新應用領域進行合作包括</a:t>
            </a:r>
            <a:r>
              <a:rPr lang="en-US" altLang="zh-TW" sz="28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endParaRPr lang="en-US" sz="2800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752924E-B022-4FF4-B161-31F5531EC8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58419" y="2825922"/>
            <a:ext cx="4230679" cy="365760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無人載具基地台	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醫療暨貨物運輸	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安全救災防禦監控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無人機隊巡檢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無人機飛航管理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(UTM)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系統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全自控非視線無人機	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共同參與國內外相關展覽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航太展、電信展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...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等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拓展商機</a:t>
            </a:r>
            <a:endParaRPr lang="en-US" altLang="zh-TW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8" name="Picture Placeholder 15" title="Decorative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" b="202"/>
          <a:stretch/>
        </p:blipFill>
        <p:spPr>
          <a:xfrm>
            <a:off x="8483600" y="4298"/>
            <a:ext cx="3708400" cy="6853702"/>
          </a:xfr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4E4A60-8DA8-42A1-8FEB-96AE22FE1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600" y="6674"/>
            <a:ext cx="3686159" cy="68537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FCB4FA-97AF-41BB-AFD5-3C45C0B31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20" y="6673"/>
            <a:ext cx="3730618" cy="684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41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7946A2-8DCE-4047-9CAE-38128B4BAF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sz="3200" b="1" spc="-1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Gill Sans" panose="020B0502020104020203" pitchFamily="34" charset="-79"/>
              </a:rPr>
              <a:t>生技醫療牙材及眼壓器</a:t>
            </a:r>
            <a:endParaRPr lang="en-US" altLang="zh-TW" sz="3200" b="1" spc="-150" dirty="0">
              <a:latin typeface="Microsoft JhengHei" panose="020B0604030504040204" pitchFamily="34" charset="-120"/>
              <a:ea typeface="Microsoft JhengHei" panose="020B0604030504040204" pitchFamily="34" charset="-120"/>
              <a:cs typeface="Gill Sans" panose="020B0502020104020203" pitchFamily="34" charset="-79"/>
            </a:endParaRPr>
          </a:p>
          <a:p>
            <a:r>
              <a:rPr lang="zh-TW" altLang="en-US" sz="3200" b="1" spc="-1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Gill Sans" panose="020B0502020104020203" pitchFamily="34" charset="-79"/>
              </a:rPr>
              <a:t>美國最大牙醫通路商</a:t>
            </a:r>
            <a:endParaRPr lang="en-US" altLang="zh-TW" sz="3200" b="1" spc="-150" dirty="0">
              <a:latin typeface="Microsoft JhengHei" panose="020B0604030504040204" pitchFamily="34" charset="-120"/>
              <a:ea typeface="Microsoft JhengHei" panose="020B0604030504040204" pitchFamily="34" charset="-120"/>
              <a:cs typeface="Gill Sans" panose="020B0502020104020203" pitchFamily="34" charset="-79"/>
            </a:endParaRPr>
          </a:p>
          <a:p>
            <a:endParaRPr lang="en-US" altLang="zh-TW" sz="3200" b="1" spc="-150" dirty="0">
              <a:latin typeface="Microsoft JhengHei" panose="020B0604030504040204" pitchFamily="34" charset="-120"/>
              <a:ea typeface="Microsoft JhengHei" panose="020B0604030504040204" pitchFamily="34" charset="-120"/>
              <a:cs typeface="Gill Sans" panose="020B0502020104020203" pitchFamily="34" charset="-79"/>
            </a:endParaRPr>
          </a:p>
          <a:p>
            <a:r>
              <a:rPr lang="zh-TW" altLang="en-US" sz="3200" b="1" spc="-1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Gill Sans" panose="020B0502020104020203" pitchFamily="34" charset="-79"/>
              </a:rPr>
              <a:t>美國大型醫療保健及器材</a:t>
            </a:r>
            <a:endParaRPr lang="en-US" sz="3200" b="1" spc="-150" dirty="0">
              <a:latin typeface="Microsoft JhengHei" panose="020B0604030504040204" pitchFamily="34" charset="-120"/>
              <a:ea typeface="Microsoft JhengHei" panose="020B0604030504040204" pitchFamily="34" charset="-120"/>
              <a:cs typeface="Gill Sans" panose="020B0502020104020203" pitchFamily="34" charset="-79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E52921-898C-4569-9D8A-F1C5E0AB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5752" y="1828800"/>
            <a:ext cx="5888832" cy="980203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雷虎生技股份有限公司</a:t>
            </a:r>
            <a:br>
              <a:rPr lang="en-US" altLang="zh-TW" dirty="0"/>
            </a:br>
            <a:r>
              <a:rPr lang="en-US" altLang="zh-TW" dirty="0"/>
              <a:t>TTBIO Corporation</a:t>
            </a:r>
            <a:endParaRPr lang="en-US" dirty="0"/>
          </a:p>
        </p:txBody>
      </p:sp>
      <p:pic>
        <p:nvPicPr>
          <p:cNvPr id="7" name="Picture Placeholder 6" title="Decorative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9" name="Picture Placeholder 8" title="Decorative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5A675B-1021-4CDF-888F-9D06F4B9C5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753" y="791363"/>
            <a:ext cx="2194162" cy="7239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58CDEA-A3D4-4F72-9CB6-E9628C4CF7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837" y="2"/>
            <a:ext cx="3542532" cy="20213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AB721B-6C60-4126-A30D-5D97E2065E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168" y="1729810"/>
            <a:ext cx="3518091" cy="14763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CB0291-5E2F-40C1-814B-C071B9E977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836" y="3358587"/>
            <a:ext cx="3542533" cy="3206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38B861-6287-48B1-B82D-2606DDC2C47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291" y="4609251"/>
            <a:ext cx="3542534" cy="6209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B2651-949A-4623-B5DB-ABDF625A793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290" y="5721967"/>
            <a:ext cx="3542533" cy="76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89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19BCBE91-0410-446A-9E04-033DFC9A9E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3750038D-6A92-43B2-AE01-68C49A7C8008}" type="slidenum">
              <a:rPr kumimoji="0" lang="en-US" altLang="zh-TW" smtClean="0"/>
              <a:pPr/>
              <a:t>2</a:t>
            </a:fld>
            <a:endParaRPr kumimoji="0" lang="en-US" altLang="zh-TW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00BFDD9-671B-4018-9FDE-A9F01D4EB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6" y="1052514"/>
            <a:ext cx="64801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一、雷虎簡介</a:t>
            </a:r>
            <a:endParaRPr lang="en-US" altLang="zh-TW" sz="4800" b="1" dirty="0">
              <a:solidFill>
                <a:srgbClr val="1F1F26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二、未來展望</a:t>
            </a:r>
            <a:endParaRPr lang="en-US" altLang="zh-TW" sz="4800" b="1" dirty="0">
              <a:solidFill>
                <a:srgbClr val="1F1F26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三、</a:t>
            </a:r>
            <a:r>
              <a:rPr lang="en-US" altLang="zh-TW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2020</a:t>
            </a:r>
            <a:r>
              <a:rPr lang="zh-TW" altLang="en-US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anose="020B0604020202020204" pitchFamily="34" charset="0"/>
              </a:rPr>
              <a:t>財務概況</a:t>
            </a:r>
            <a:endParaRPr lang="en-US" altLang="zh-TW" sz="4800" b="1" dirty="0">
              <a:solidFill>
                <a:srgbClr val="1F1F26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2F24514C-EAD5-4952-84AC-01D24ED74B73}"/>
              </a:ext>
            </a:extLst>
          </p:cNvPr>
          <p:cNvSpPr txBox="1"/>
          <p:nvPr/>
        </p:nvSpPr>
        <p:spPr>
          <a:xfrm>
            <a:off x="4681537" y="2565737"/>
            <a:ext cx="28289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未來展望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36799595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7613E62-02B9-45CE-823F-F82CC6DEEF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88" b="10359"/>
          <a:stretch/>
        </p:blipFill>
        <p:spPr>
          <a:xfrm>
            <a:off x="208546" y="555079"/>
            <a:ext cx="5880448" cy="3305684"/>
          </a:xfrm>
          <a:prstGeom prst="rect">
            <a:avLst/>
          </a:prstGeom>
          <a:noFill/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222044"/>
            <a:ext cx="5623311" cy="1803401"/>
          </a:xfrm>
        </p:spPr>
        <p:txBody>
          <a:bodyPr anchor="ctr">
            <a:normAutofit/>
          </a:bodyPr>
          <a:lstStyle/>
          <a:p>
            <a:r>
              <a:rPr lang="zh-TW" altLang="en-US" sz="4800" dirty="0">
                <a:highlight>
                  <a:srgbClr val="00808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進行中專案</a:t>
            </a:r>
            <a:r>
              <a:rPr lang="en-US" altLang="zh-TW" sz="4800" dirty="0">
                <a:highlight>
                  <a:srgbClr val="00808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(5G+AI)</a:t>
            </a:r>
            <a:endParaRPr lang="en-US" sz="4800" dirty="0">
              <a:highlight>
                <a:srgbClr val="00808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391FA66-BCDC-4C12-B812-A0DEE1453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2662" y="3795249"/>
            <a:ext cx="4091076" cy="2300752"/>
          </a:xfrm>
        </p:spPr>
        <p:txBody>
          <a:bodyPr anchor="ctr">
            <a:normAutofit fontScale="62500" lnSpcReduction="20000"/>
          </a:bodyPr>
          <a:lstStyle/>
          <a:p>
            <a:pPr>
              <a:spcBef>
                <a:spcPct val="0"/>
              </a:spcBef>
            </a:pPr>
            <a:endParaRPr lang="en-US" altLang="zh-TW" sz="4400" b="1" spc="-150" dirty="0">
              <a:latin typeface="+mj-lt"/>
              <a:ea typeface="+mj-ea"/>
              <a:cs typeface="Gill Sans" panose="020B0502020104020203" pitchFamily="34" charset="-79"/>
            </a:endParaRPr>
          </a:p>
          <a:p>
            <a:pPr>
              <a:spcBef>
                <a:spcPct val="0"/>
              </a:spcBef>
            </a:pPr>
            <a:r>
              <a:rPr lang="zh-TW" altLang="en-US" sz="4400" b="1" spc="-150" dirty="0">
                <a:latin typeface="+mj-lt"/>
                <a:ea typeface="+mj-ea"/>
                <a:cs typeface="Gill Sans" panose="020B0502020104020203" pitchFamily="34" charset="-79"/>
              </a:rPr>
              <a:t>無人機航管</a:t>
            </a:r>
            <a:r>
              <a:rPr lang="en-US" altLang="zh-TW" sz="4400" b="1" spc="-150" dirty="0">
                <a:latin typeface="+mj-lt"/>
                <a:ea typeface="+mj-ea"/>
                <a:cs typeface="Gill Sans" panose="020B0502020104020203" pitchFamily="34" charset="-79"/>
              </a:rPr>
              <a:t>/</a:t>
            </a:r>
            <a:r>
              <a:rPr lang="zh-TW" altLang="en-US" sz="4400" b="1" spc="-150" dirty="0">
                <a:latin typeface="+mj-lt"/>
                <a:ea typeface="+mj-ea"/>
                <a:cs typeface="Gill Sans" panose="020B0502020104020203" pitchFamily="34" charset="-79"/>
              </a:rPr>
              <a:t>高鐵巡檢</a:t>
            </a:r>
            <a:endParaRPr lang="en-US" altLang="zh-TW" sz="4400" b="1" spc="-150" dirty="0">
              <a:latin typeface="+mj-lt"/>
              <a:ea typeface="+mj-ea"/>
              <a:cs typeface="Gill Sans" panose="020B0502020104020203" pitchFamily="34" charset="-79"/>
            </a:endParaRPr>
          </a:p>
          <a:p>
            <a:pPr>
              <a:spcBef>
                <a:spcPct val="0"/>
              </a:spcBef>
            </a:pPr>
            <a:endParaRPr lang="en-US" altLang="zh-TW" sz="4400" b="1" spc="-150" dirty="0">
              <a:latin typeface="+mj-lt"/>
              <a:ea typeface="+mj-ea"/>
              <a:cs typeface="Gill Sans" panose="020B0502020104020203" pitchFamily="34" charset="-79"/>
            </a:endParaRPr>
          </a:p>
          <a:p>
            <a:pPr>
              <a:spcBef>
                <a:spcPct val="0"/>
              </a:spcBef>
            </a:pPr>
            <a:r>
              <a:rPr lang="zh-TW" altLang="en-US" sz="4400" b="1" spc="-150" dirty="0">
                <a:latin typeface="+mj-lt"/>
                <a:ea typeface="+mj-ea"/>
                <a:cs typeface="Gill Sans" panose="020B0502020104020203" pitchFamily="34" charset="-79"/>
              </a:rPr>
              <a:t>海岸微小物件辨識 </a:t>
            </a:r>
            <a:endParaRPr lang="en-US" altLang="zh-TW" sz="4400" b="1" spc="-150" dirty="0">
              <a:latin typeface="微軟正黑體" panose="020B0604030504040204" pitchFamily="34" charset="-120"/>
              <a:ea typeface="微軟正黑體" panose="020B0604030504040204" pitchFamily="34" charset="-120"/>
              <a:cs typeface="Gill Sans" panose="020B0502020104020203" pitchFamily="34" charset="-79"/>
            </a:endParaRPr>
          </a:p>
          <a:p>
            <a:pPr>
              <a:spcBef>
                <a:spcPct val="0"/>
              </a:spcBef>
            </a:pPr>
            <a:endParaRPr lang="en-US" altLang="zh-TW" sz="4400" b="1" spc="-150" dirty="0">
              <a:latin typeface="+mj-lt"/>
              <a:ea typeface="+mj-ea"/>
              <a:cs typeface="Gill Sans" panose="020B0502020104020203" pitchFamily="34" charset="-79"/>
            </a:endParaRPr>
          </a:p>
          <a:p>
            <a:pPr>
              <a:spcBef>
                <a:spcPct val="0"/>
              </a:spcBef>
            </a:pPr>
            <a:r>
              <a:rPr lang="zh-TW" altLang="en-US" sz="4400" b="1" spc="-150" dirty="0">
                <a:latin typeface="+mj-lt"/>
                <a:ea typeface="+mj-ea"/>
                <a:cs typeface="Gill Sans" panose="020B0502020104020203" pitchFamily="34" charset="-79"/>
              </a:rPr>
              <a:t>航海家水上無人載具</a:t>
            </a:r>
            <a:endParaRPr lang="en-US" sz="4400" b="1" spc="-150" dirty="0">
              <a:latin typeface="+mj-lt"/>
              <a:ea typeface="+mj-ea"/>
              <a:cs typeface="Gill Sans" panose="020B0502020104020203" pitchFamily="34" charset="-79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8FE1AE-CAA3-4D44-802A-A2C460F82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" y="6096001"/>
            <a:ext cx="12191980" cy="74304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0038C21-1729-418E-8892-1241D091F8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15" r="13253" b="7122"/>
          <a:stretch/>
        </p:blipFill>
        <p:spPr>
          <a:xfrm>
            <a:off x="6360143" y="-182197"/>
            <a:ext cx="5623311" cy="440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17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09" y="761521"/>
            <a:ext cx="4280874" cy="905152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無人機航管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/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軌道巡檢</a:t>
            </a:r>
            <a:endParaRPr lang="en-US" sz="360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DC9A8-BD7E-41A0-9C41-945096E695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2414C3-E470-4657-BC70-812B306107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09" y="2896825"/>
            <a:ext cx="5375633" cy="3066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8E2E34-66D9-4F1E-8100-9FC1A61098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642" y="1261945"/>
            <a:ext cx="5961708" cy="4701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28A667-4635-408E-92C0-697012D6B41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09" y="1788330"/>
            <a:ext cx="4156220" cy="792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1EA06A-C30D-4900-8C07-947A8906D86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165" y="44010"/>
            <a:ext cx="1694835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40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496" y="764776"/>
            <a:ext cx="4280874" cy="905152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海岸微小物件辨識</a:t>
            </a:r>
            <a:endParaRPr lang="en-US" sz="360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DC9A8-BD7E-41A0-9C41-945096E695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711"/>
            <a:ext cx="12192000" cy="743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7E4660-9577-4BC9-A7DE-C965C40D07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28" y="2117358"/>
            <a:ext cx="2139881" cy="2133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BA41FF-249F-41CE-B16F-938FE92F44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037" y="4495892"/>
            <a:ext cx="2334970" cy="15546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2740EB-A035-4DB5-994E-C33B7D2CB4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496" y="3000902"/>
            <a:ext cx="4993191" cy="3048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3AA083-0137-4A58-AD72-C117B72C6BE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5938" y="2859461"/>
            <a:ext cx="2530059" cy="156680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534FAA3-2254-4261-A4AD-C7739956554E}"/>
              </a:ext>
            </a:extLst>
          </p:cNvPr>
          <p:cNvCxnSpPr>
            <a:cxnSpLocks/>
          </p:cNvCxnSpPr>
          <p:nvPr/>
        </p:nvCxnSpPr>
        <p:spPr>
          <a:xfrm flipH="1">
            <a:off x="6665104" y="4068716"/>
            <a:ext cx="3279913" cy="1689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07429DB-4D0E-4198-96CC-DBF5AAD23D2C}"/>
              </a:ext>
            </a:extLst>
          </p:cNvPr>
          <p:cNvCxnSpPr>
            <a:cxnSpLocks/>
          </p:cNvCxnSpPr>
          <p:nvPr/>
        </p:nvCxnSpPr>
        <p:spPr>
          <a:xfrm flipH="1">
            <a:off x="7658304" y="4092206"/>
            <a:ext cx="2211253" cy="1689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20EC47-1A0A-4F0E-B01B-F0E2B0FFF69A}"/>
              </a:ext>
            </a:extLst>
          </p:cNvPr>
          <p:cNvCxnSpPr>
            <a:cxnSpLocks/>
          </p:cNvCxnSpPr>
          <p:nvPr/>
        </p:nvCxnSpPr>
        <p:spPr>
          <a:xfrm flipH="1">
            <a:off x="6838122" y="4068716"/>
            <a:ext cx="3106895" cy="1233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04E9424-694C-4C17-9019-5CD87AF6B6EA}"/>
              </a:ext>
            </a:extLst>
          </p:cNvPr>
          <p:cNvCxnSpPr>
            <a:cxnSpLocks/>
          </p:cNvCxnSpPr>
          <p:nvPr/>
        </p:nvCxnSpPr>
        <p:spPr>
          <a:xfrm flipH="1">
            <a:off x="7056783" y="4075144"/>
            <a:ext cx="2812774" cy="987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rrow: Up-Down 40">
            <a:extLst>
              <a:ext uri="{FF2B5EF4-FFF2-40B4-BE49-F238E27FC236}">
                <a16:creationId xmlns:a16="http://schemas.microsoft.com/office/drawing/2014/main" id="{8F5A4F77-60E5-46FD-8D1E-2A5FDBA5C11A}"/>
              </a:ext>
            </a:extLst>
          </p:cNvPr>
          <p:cNvSpPr/>
          <p:nvPr/>
        </p:nvSpPr>
        <p:spPr>
          <a:xfrm>
            <a:off x="10603231" y="4280901"/>
            <a:ext cx="173018" cy="26739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6756997-6C07-44F7-ADB0-48A154640FB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3050" y="2929906"/>
            <a:ext cx="213378" cy="292633"/>
          </a:xfrm>
          <a:prstGeom prst="rect">
            <a:avLst/>
          </a:prstGeom>
        </p:spPr>
      </p:pic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D0ADE6CC-5824-4B97-AD18-F47298F28E4F}"/>
              </a:ext>
            </a:extLst>
          </p:cNvPr>
          <p:cNvCxnSpPr>
            <a:cxnSpLocks/>
          </p:cNvCxnSpPr>
          <p:nvPr/>
        </p:nvCxnSpPr>
        <p:spPr>
          <a:xfrm>
            <a:off x="2433522" y="3419061"/>
            <a:ext cx="7436035" cy="159004"/>
          </a:xfrm>
          <a:prstGeom prst="bentConnector3">
            <a:avLst/>
          </a:prstGeom>
          <a:ln>
            <a:headEnd type="triangle"/>
            <a:tailEnd type="triangle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1DA5506B-136D-4294-B033-C75AD6BEC49C}"/>
              </a:ext>
            </a:extLst>
          </p:cNvPr>
          <p:cNvCxnSpPr>
            <a:cxnSpLocks/>
          </p:cNvCxnSpPr>
          <p:nvPr/>
        </p:nvCxnSpPr>
        <p:spPr>
          <a:xfrm rot="5400000">
            <a:off x="1556287" y="4372407"/>
            <a:ext cx="1087453" cy="293945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31B769FA-A799-460B-8809-935238E5CAE3}"/>
              </a:ext>
            </a:extLst>
          </p:cNvPr>
          <p:cNvCxnSpPr/>
          <p:nvPr/>
        </p:nvCxnSpPr>
        <p:spPr>
          <a:xfrm rot="5400000">
            <a:off x="2816066" y="3475404"/>
            <a:ext cx="1007208" cy="89452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A608E36A-E9C2-4FF6-ACEF-89449F3EC1F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739" y="2076767"/>
            <a:ext cx="971155" cy="74672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01D426F-9ADF-4316-946F-4E301533ED4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7302" y="2076768"/>
            <a:ext cx="1088689" cy="74672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65621F5-8DBD-41B3-A875-4A85309AF87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783" y="4680620"/>
            <a:ext cx="2000512" cy="136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88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title="Decorative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" r="53"/>
          <a:stretch/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4A0257C-3D98-4E46-86D3-1B752C837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70" y="1076764"/>
            <a:ext cx="3880020" cy="1325563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Dubai Medium" panose="020B0603030403030204" pitchFamily="34" charset="-78"/>
                <a:cs typeface="Dubai Medium" panose="020B0603030403030204" pitchFamily="34" charset="-78"/>
              </a:rPr>
              <a:t>新產品發</a:t>
            </a:r>
            <a:r>
              <a:rPr lang="en-US" dirty="0">
                <a:latin typeface="Dubai Medium" panose="020B0603030403030204" pitchFamily="34" charset="-78"/>
                <a:cs typeface="Dubai Medium" panose="020B0603030403030204" pitchFamily="34" charset="-78"/>
              </a:rPr>
              <a:t> </a:t>
            </a:r>
            <a:br>
              <a:rPr lang="en-US" dirty="0">
                <a:latin typeface="Dubai Medium" panose="020B0603030403030204" pitchFamily="34" charset="-78"/>
                <a:cs typeface="Dubai Medium" panose="020B0603030403030204" pitchFamily="34" charset="-78"/>
              </a:rPr>
            </a:br>
            <a:r>
              <a:rPr lang="en-US" altLang="zh-TW" dirty="0">
                <a:latin typeface="Dubai Medium" panose="020B0603030403030204" pitchFamily="34" charset="-78"/>
                <a:cs typeface="Dubai Medium" panose="020B0603030403030204" pitchFamily="34" charset="-78"/>
              </a:rPr>
              <a:t>RAPTOR EMS 250</a:t>
            </a:r>
            <a:endParaRPr lang="en-US" dirty="0"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7FC37E-9058-4ED1-8333-F003F720C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59078" y="567079"/>
            <a:ext cx="6121722" cy="382749"/>
          </a:xfrm>
        </p:spPr>
        <p:txBody>
          <a:bodyPr>
            <a:normAutofit fontScale="77500" lnSpcReduction="20000"/>
          </a:bodyPr>
          <a:lstStyle/>
          <a:p>
            <a:r>
              <a:rPr lang="zh-TW" altLang="zh-TW" sz="3600" spc="-15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  <a:cs typeface="Gill Sans" panose="020B0502020104020203" pitchFamily="34" charset="-79"/>
              </a:rPr>
              <a:t>緊急醫療物資運輸無人直升機</a:t>
            </a:r>
            <a:endParaRPr lang="en-US" sz="3600" spc="-15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  <a:cs typeface="Gill Sans" panose="020B0502020104020203" pitchFamily="34" charset="-79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B1292A-975D-418D-86AF-8C3CD2A23A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46830" y="1447722"/>
            <a:ext cx="6243960" cy="1749657"/>
          </a:xfrm>
        </p:spPr>
        <p:txBody>
          <a:bodyPr>
            <a:normAutofit fontScale="40000" lnSpcReduction="20000"/>
          </a:bodyPr>
          <a:lstStyle/>
          <a:p>
            <a:r>
              <a:rPr lang="zh-TW" altLang="zh-TW" sz="5900" b="1" spc="-150" dirty="0">
                <a:latin typeface="+mj-lt"/>
                <a:ea typeface="+mj-ea"/>
                <a:cs typeface="Gill Sans" panose="020B0502020104020203" pitchFamily="34" charset="-79"/>
              </a:rPr>
              <a:t>醫療</a:t>
            </a:r>
            <a:r>
              <a:rPr lang="en-US" altLang="zh-TW" sz="5900" b="1" spc="-150" dirty="0">
                <a:latin typeface="+mj-lt"/>
                <a:ea typeface="+mj-ea"/>
                <a:cs typeface="Gill Sans" panose="020B0502020104020203" pitchFamily="34" charset="-79"/>
              </a:rPr>
              <a:t>/</a:t>
            </a:r>
            <a:r>
              <a:rPr lang="zh-TW" altLang="zh-TW" sz="5900" b="1" spc="-150" dirty="0">
                <a:latin typeface="+mj-lt"/>
                <a:ea typeface="+mj-ea"/>
                <a:cs typeface="Gill Sans" panose="020B0502020104020203" pitchFamily="34" charset="-79"/>
              </a:rPr>
              <a:t>災區緊急醫療物資運輸任務</a:t>
            </a:r>
          </a:p>
          <a:p>
            <a:pPr>
              <a:spcBef>
                <a:spcPct val="50000"/>
              </a:spcBef>
            </a:pPr>
            <a:r>
              <a:rPr lang="zh-TW" altLang="zh-TW" sz="5900" b="1" spc="-150" dirty="0">
                <a:latin typeface="+mj-lt"/>
                <a:ea typeface="+mj-ea"/>
                <a:cs typeface="Gill Sans" panose="020B0502020104020203" pitchFamily="34" charset="-79"/>
              </a:rPr>
              <a:t>長時間飛行及</a:t>
            </a:r>
            <a:r>
              <a:rPr lang="zh-TW" altLang="en-US" sz="5900" b="1" spc="-150" dirty="0">
                <a:latin typeface="+mj-lt"/>
                <a:ea typeface="+mj-ea"/>
                <a:cs typeface="Gill Sans" panose="020B0502020104020203" pitchFamily="34" charset="-79"/>
              </a:rPr>
              <a:t>高</a:t>
            </a:r>
            <a:r>
              <a:rPr lang="zh-TW" altLang="zh-TW" sz="5900" b="1" spc="-150" dirty="0">
                <a:latin typeface="+mj-lt"/>
                <a:ea typeface="+mj-ea"/>
                <a:cs typeface="Gill Sans" panose="020B0502020104020203" pitchFamily="34" charset="-79"/>
              </a:rPr>
              <a:t>酬載能力</a:t>
            </a:r>
            <a:endParaRPr lang="en-US" altLang="zh-TW" sz="5900" b="1" spc="-150" dirty="0">
              <a:latin typeface="+mj-lt"/>
              <a:ea typeface="+mj-ea"/>
              <a:cs typeface="Gill Sans" panose="020B0502020104020203" pitchFamily="34" charset="-79"/>
            </a:endParaRPr>
          </a:p>
          <a:p>
            <a:pPr>
              <a:spcBef>
                <a:spcPct val="50000"/>
              </a:spcBef>
            </a:pPr>
            <a:r>
              <a:rPr lang="zh-TW" altLang="en-US" sz="5900" b="1" spc="-150" dirty="0">
                <a:latin typeface="+mj-lt"/>
                <a:ea typeface="+mj-ea"/>
                <a:cs typeface="Gill Sans" panose="020B0502020104020203" pitchFamily="34" charset="-79"/>
              </a:rPr>
              <a:t>可攜帶血清</a:t>
            </a:r>
            <a:r>
              <a:rPr lang="en-US" altLang="zh-TW" sz="5900" b="1" spc="-150" dirty="0">
                <a:latin typeface="+mj-lt"/>
                <a:ea typeface="+mj-ea"/>
                <a:cs typeface="Gill Sans" panose="020B0502020104020203" pitchFamily="34" charset="-79"/>
              </a:rPr>
              <a:t>/</a:t>
            </a:r>
            <a:r>
              <a:rPr lang="zh-TW" altLang="en-US" sz="5900" b="1" spc="-150" dirty="0">
                <a:latin typeface="+mj-lt"/>
                <a:ea typeface="+mj-ea"/>
                <a:cs typeface="Gill Sans" panose="020B0502020104020203" pitchFamily="34" charset="-79"/>
              </a:rPr>
              <a:t>藥物</a:t>
            </a:r>
            <a:r>
              <a:rPr lang="en-US" altLang="zh-TW" sz="5900" b="1" spc="-150" dirty="0">
                <a:latin typeface="+mj-lt"/>
                <a:ea typeface="+mj-ea"/>
                <a:cs typeface="Gill Sans" panose="020B0502020104020203" pitchFamily="34" charset="-79"/>
              </a:rPr>
              <a:t>/</a:t>
            </a:r>
            <a:r>
              <a:rPr lang="zh-TW" altLang="en-US" sz="5900" b="1" spc="-150" dirty="0">
                <a:latin typeface="+mj-lt"/>
                <a:ea typeface="+mj-ea"/>
                <a:cs typeface="Gill Sans" panose="020B0502020104020203" pitchFamily="34" charset="-79"/>
              </a:rPr>
              <a:t>急救裝備等，在有效時間內抵達需求之醫療院所</a:t>
            </a:r>
            <a:endParaRPr lang="en-US" altLang="zh-TW" sz="5900" b="1" spc="-150" dirty="0">
              <a:latin typeface="+mj-lt"/>
              <a:ea typeface="+mj-ea"/>
              <a:cs typeface="Gill Sans" panose="020B0502020104020203" pitchFamily="34" charset="-79"/>
            </a:endParaRP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40998" y="4095437"/>
            <a:ext cx="3880021" cy="26637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zh-TW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機體重量</a:t>
            </a:r>
            <a:r>
              <a:rPr lang="en-US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(</a:t>
            </a:r>
            <a:r>
              <a:rPr lang="zh-TW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不含油料</a:t>
            </a:r>
            <a:r>
              <a:rPr lang="en-US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):16kg</a:t>
            </a:r>
            <a:endParaRPr lang="zh-TW" altLang="zh-TW" sz="2400" b="1" spc="-150" dirty="0">
              <a:latin typeface="+mj-lt"/>
              <a:ea typeface="+mj-ea"/>
              <a:cs typeface="Gill Sans" panose="020B0502020104020203" pitchFamily="34" charset="-79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zh-TW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最大起飛重量</a:t>
            </a:r>
            <a:r>
              <a:rPr lang="en-US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(</a:t>
            </a:r>
            <a:r>
              <a:rPr lang="zh-TW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含載</a:t>
            </a:r>
            <a:r>
              <a:rPr lang="en-US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):35kg</a:t>
            </a:r>
            <a:endParaRPr lang="zh-TW" altLang="zh-TW" sz="2400" b="1" spc="-150" dirty="0">
              <a:latin typeface="+mj-lt"/>
              <a:ea typeface="+mj-ea"/>
              <a:cs typeface="Gill Sans" panose="020B0502020104020203" pitchFamily="34" charset="-79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zh-TW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負載配備重量</a:t>
            </a:r>
            <a:r>
              <a:rPr lang="en-US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:</a:t>
            </a:r>
            <a:r>
              <a:rPr lang="zh-TW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最大</a:t>
            </a:r>
            <a:r>
              <a:rPr lang="en-US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15kg</a:t>
            </a:r>
            <a:endParaRPr lang="zh-TW" altLang="zh-TW" sz="2400" b="1" spc="-150" dirty="0">
              <a:latin typeface="+mj-lt"/>
              <a:ea typeface="+mj-ea"/>
              <a:cs typeface="Gill Sans" panose="020B0502020104020203" pitchFamily="34" charset="-79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zh-TW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飛行時間</a:t>
            </a:r>
            <a:r>
              <a:rPr lang="en-US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:6</a:t>
            </a:r>
            <a:r>
              <a:rPr lang="zh-TW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小時</a:t>
            </a:r>
            <a:r>
              <a:rPr lang="en-US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(</a:t>
            </a:r>
            <a:r>
              <a:rPr lang="zh-TW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依負載及油料</a:t>
            </a:r>
            <a:r>
              <a:rPr lang="en-US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) </a:t>
            </a:r>
            <a:endParaRPr lang="en-US" sz="2400" b="1" spc="-150" dirty="0">
              <a:latin typeface="+mj-lt"/>
              <a:ea typeface="+mj-ea"/>
              <a:cs typeface="Gill Sans" panose="020B0502020104020203" pitchFamily="34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13F0E8-193E-40E2-88E5-EDFFCA24F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620" y="3428990"/>
            <a:ext cx="7446380" cy="3446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0E8077-C5B8-4815-8BC2-3109B310F4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173" y="0"/>
            <a:ext cx="1694835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5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1EA06A-C30D-4900-8C07-947A8906D8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165" y="44010"/>
            <a:ext cx="1694835" cy="1048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9BFA11-88D7-4DD5-8217-DF78B797D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598958"/>
            <a:ext cx="10587659" cy="51783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DE44D5-FC95-47C4-8962-911E72EB0DFD}"/>
              </a:ext>
            </a:extLst>
          </p:cNvPr>
          <p:cNvSpPr txBox="1"/>
          <p:nvPr/>
        </p:nvSpPr>
        <p:spPr>
          <a:xfrm>
            <a:off x="395080" y="1126608"/>
            <a:ext cx="609765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TW" altLang="en-US" sz="3600" b="1" spc="-15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  <a:cs typeface="Gill Sans" panose="020B0502020104020203" pitchFamily="34" charset="-79"/>
              </a:rPr>
              <a:t>緊急醫療物資運輸無人直升機</a:t>
            </a:r>
          </a:p>
        </p:txBody>
      </p:sp>
    </p:spTree>
    <p:extLst>
      <p:ext uri="{BB962C8B-B14F-4D97-AF65-F5344CB8AC3E}">
        <p14:creationId xmlns:p14="http://schemas.microsoft.com/office/powerpoint/2010/main" val="2655216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1EA06A-C30D-4900-8C07-947A8906D8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165" y="44010"/>
            <a:ext cx="1694835" cy="10486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DE44D5-FC95-47C4-8962-911E72EB0DFD}"/>
              </a:ext>
            </a:extLst>
          </p:cNvPr>
          <p:cNvSpPr txBox="1"/>
          <p:nvPr/>
        </p:nvSpPr>
        <p:spPr>
          <a:xfrm>
            <a:off x="395080" y="1126608"/>
            <a:ext cx="3163129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TW" altLang="en-US" sz="3600" b="1" spc="-15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  <a:cs typeface="Gill Sans" panose="020B0502020104020203" pitchFamily="34" charset="-79"/>
              </a:rPr>
              <a:t>產品特色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57487C-EB7E-4EFF-BB7A-DE81C19C9E3D}"/>
              </a:ext>
            </a:extLst>
          </p:cNvPr>
          <p:cNvSpPr txBox="1"/>
          <p:nvPr/>
        </p:nvSpPr>
        <p:spPr>
          <a:xfrm>
            <a:off x="1023731" y="1867084"/>
            <a:ext cx="10098156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TW" sz="2400" b="1" spc="-150" dirty="0"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r>
              <a:rPr lang="zh-TW" altLang="en-US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雙引擎無人直升機，可搭載重達</a:t>
            </a:r>
            <a:r>
              <a:rPr lang="en-US" altLang="zh-TW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15kg</a:t>
            </a:r>
            <a:r>
              <a:rPr lang="zh-TW" altLang="en-US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醫療或裝備</a:t>
            </a:r>
          </a:p>
          <a:p>
            <a:endParaRPr lang="en-US" altLang="zh-TW" sz="2400" b="1" spc="-150" dirty="0"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r>
              <a:rPr lang="zh-TW" altLang="en-US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連續飛行</a:t>
            </a:r>
            <a:r>
              <a:rPr lang="en-US" altLang="zh-TW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6</a:t>
            </a:r>
            <a:r>
              <a:rPr lang="zh-TW" altLang="en-US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小時，執行任務半徑可達</a:t>
            </a:r>
            <a:r>
              <a:rPr lang="en-US" altLang="zh-TW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150~200</a:t>
            </a:r>
            <a:r>
              <a:rPr lang="zh-TW" altLang="en-US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公里</a:t>
            </a:r>
            <a:endParaRPr lang="en-US" altLang="zh-TW" sz="2400" b="1" spc="-150" dirty="0"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endParaRPr lang="en-US" altLang="zh-TW" sz="2400" b="1" spc="-150" dirty="0"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r>
              <a:rPr lang="zh-TW" altLang="en-US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雙引擎動力系統的雙重保護機制，緊急狀況可即時啟動自動降落</a:t>
            </a:r>
          </a:p>
          <a:p>
            <a:endParaRPr lang="en-US" altLang="zh-TW" sz="2400" b="1" spc="-150" dirty="0"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r>
              <a:rPr lang="zh-TW" altLang="en-US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直升機頂部設計有光達避障感應器，</a:t>
            </a:r>
            <a:r>
              <a:rPr lang="en-US" altLang="zh-TW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AI</a:t>
            </a:r>
            <a:r>
              <a:rPr lang="zh-TW" altLang="en-US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影像辨識系統</a:t>
            </a:r>
          </a:p>
          <a:p>
            <a:r>
              <a:rPr lang="zh-TW" altLang="en-US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可即時偵測周遭障礙物，增加飛行安全</a:t>
            </a:r>
          </a:p>
          <a:p>
            <a:endParaRPr lang="en-US" altLang="zh-TW" sz="2400" b="1" spc="-150" dirty="0">
              <a:latin typeface="+mj-lt"/>
              <a:ea typeface="+mj-ea"/>
              <a:cs typeface="Gill Sans" panose="020B0502020104020203" pitchFamily="34" charset="-79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GPS -</a:t>
            </a:r>
            <a:r>
              <a:rPr lang="zh-TW" altLang="en-US" sz="2400" b="1" spc="-150" dirty="0">
                <a:latin typeface="+mj-lt"/>
                <a:ea typeface="+mj-ea"/>
                <a:cs typeface="Gill Sans" panose="020B0502020104020203" pitchFamily="34" charset="-79"/>
              </a:rPr>
              <a:t> </a:t>
            </a:r>
            <a:r>
              <a:rPr lang="en-US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DENIED </a:t>
            </a:r>
            <a:r>
              <a:rPr lang="zh-TW" altLang="en-US" sz="2400" b="1" spc="-150" dirty="0">
                <a:latin typeface="+mj-lt"/>
                <a:ea typeface="+mj-ea"/>
                <a:cs typeface="Gill Sans" panose="020B0502020104020203" pitchFamily="34" charset="-79"/>
              </a:rPr>
              <a:t>環境</a:t>
            </a:r>
            <a:endParaRPr lang="en-US" altLang="zh-TW" sz="2400" b="1" spc="-150" dirty="0">
              <a:latin typeface="+mj-lt"/>
              <a:ea typeface="+mj-ea"/>
              <a:cs typeface="Gill Sans" panose="020B0502020104020203" pitchFamily="34" charset="-79"/>
            </a:endParaRPr>
          </a:p>
          <a:p>
            <a:endParaRPr lang="en-US" sz="2000" b="1" spc="-150" dirty="0">
              <a:latin typeface="+mj-lt"/>
              <a:ea typeface="+mj-ea"/>
              <a:cs typeface="Gill Sans" panose="020B0502020104020203" pitchFamily="34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D720CC-C74F-4D25-9226-5FC0D642F4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257" y="4784040"/>
            <a:ext cx="1884019" cy="1380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9CC4AB-EF88-49D1-8942-2C53A677C5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760" y="4855571"/>
            <a:ext cx="1621677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01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1EA06A-C30D-4900-8C07-947A8906D8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165" y="44010"/>
            <a:ext cx="1694835" cy="10486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DE44D5-FC95-47C4-8962-911E72EB0DFD}"/>
              </a:ext>
            </a:extLst>
          </p:cNvPr>
          <p:cNvSpPr txBox="1"/>
          <p:nvPr/>
        </p:nvSpPr>
        <p:spPr>
          <a:xfrm>
            <a:off x="1051721" y="1099986"/>
            <a:ext cx="6808303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TW" altLang="en-US" sz="3600" b="1" spc="-15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  <a:cs typeface="Gill Sans" panose="020B0502020104020203" pitchFamily="34" charset="-79"/>
              </a:rPr>
              <a:t>光達避障感應器，</a:t>
            </a:r>
            <a:r>
              <a:rPr lang="en-US" altLang="zh-TW" sz="3600" b="1" spc="-15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  <a:cs typeface="Gill Sans" panose="020B0502020104020203" pitchFamily="34" charset="-79"/>
              </a:rPr>
              <a:t>AI</a:t>
            </a:r>
            <a:r>
              <a:rPr lang="zh-TW" altLang="en-US" sz="3600" b="1" spc="-15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  <a:cs typeface="Gill Sans" panose="020B0502020104020203" pitchFamily="34" charset="-79"/>
              </a:rPr>
              <a:t>影像辨識系統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57487C-EB7E-4EFF-BB7A-DE81C19C9E3D}"/>
              </a:ext>
            </a:extLst>
          </p:cNvPr>
          <p:cNvSpPr txBox="1"/>
          <p:nvPr/>
        </p:nvSpPr>
        <p:spPr>
          <a:xfrm>
            <a:off x="4081322" y="2236172"/>
            <a:ext cx="55107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LiDAR scans can capture details around rails and structures to reveal deeper insights into the asset.</a:t>
            </a:r>
            <a:endParaRPr lang="en-US" sz="2000" b="1" spc="-150" dirty="0">
              <a:latin typeface="+mj-lt"/>
              <a:ea typeface="+mj-ea"/>
              <a:cs typeface="Gill Sans" panose="020B0502020104020203" pitchFamily="34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07F350-4AD4-45A0-813F-AE9972C70E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94" y="1717538"/>
            <a:ext cx="2825089" cy="28250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DF56A3-CE41-477A-8B2E-6967C277BE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979" y="4953546"/>
            <a:ext cx="3528044" cy="17640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75565-D98F-472B-A523-89441CE9B80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78" y="4953546"/>
            <a:ext cx="3528044" cy="1764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8510A-9DD5-4ABE-B6FA-3613F8182B9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680" y="4911959"/>
            <a:ext cx="3611217" cy="18056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4F8FE5-E59C-4ACF-BA23-B5300621A867}"/>
              </a:ext>
            </a:extLst>
          </p:cNvPr>
          <p:cNvSpPr txBox="1"/>
          <p:nvPr/>
        </p:nvSpPr>
        <p:spPr>
          <a:xfrm>
            <a:off x="5624241" y="4574275"/>
            <a:ext cx="915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Bridges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2B28B0-6F73-40AC-AD0D-48C9543C2C9A}"/>
              </a:ext>
            </a:extLst>
          </p:cNvPr>
          <p:cNvSpPr txBox="1"/>
          <p:nvPr/>
        </p:nvSpPr>
        <p:spPr>
          <a:xfrm>
            <a:off x="8673069" y="4542627"/>
            <a:ext cx="2578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C</a:t>
            </a:r>
            <a:r>
              <a:rPr lang="en-US" dirty="0"/>
              <a:t>ommunications </a:t>
            </a:r>
            <a:r>
              <a:rPr lang="en-US" altLang="zh-TW" dirty="0"/>
              <a:t>T</a:t>
            </a:r>
            <a:r>
              <a:rPr lang="en-US" dirty="0"/>
              <a:t>owers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3061FC-3665-4FCF-BB4A-D84455D4D68E}"/>
              </a:ext>
            </a:extLst>
          </p:cNvPr>
          <p:cNvSpPr txBox="1"/>
          <p:nvPr/>
        </p:nvSpPr>
        <p:spPr>
          <a:xfrm>
            <a:off x="1032494" y="4590745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TRANSMISSION LINES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2CC266-EC48-4951-A5D2-64141D6663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2090" y="1610139"/>
            <a:ext cx="2252633" cy="25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44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1EA06A-C30D-4900-8C07-947A8906D8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165" y="44010"/>
            <a:ext cx="1694835" cy="1048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3E65F1-A81F-48C7-AC6C-300DEBE05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62" y="837042"/>
            <a:ext cx="9008076" cy="58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19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DE44D5-FC95-47C4-8962-911E72EB0DFD}"/>
              </a:ext>
            </a:extLst>
          </p:cNvPr>
          <p:cNvSpPr txBox="1"/>
          <p:nvPr/>
        </p:nvSpPr>
        <p:spPr>
          <a:xfrm>
            <a:off x="395080" y="1429397"/>
            <a:ext cx="4393488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TW" altLang="en-US" sz="3600" b="1" spc="-15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  <a:cs typeface="Gill Sans" panose="020B0502020104020203" pitchFamily="34" charset="-79"/>
              </a:rPr>
              <a:t>航海家水上無人載具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60DE3C-BC2A-4C3F-BA30-09E574A2AF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588" y="1591156"/>
            <a:ext cx="8588231" cy="52167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12F11A-0497-46C1-B9D2-6508F8A5E5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090" y="125283"/>
            <a:ext cx="3893729" cy="9233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96BC99-048E-4F4B-A785-990C2CEE93E7}"/>
              </a:ext>
            </a:extLst>
          </p:cNvPr>
          <p:cNvSpPr txBox="1"/>
          <p:nvPr/>
        </p:nvSpPr>
        <p:spPr>
          <a:xfrm>
            <a:off x="543380" y="2795835"/>
            <a:ext cx="4393487" cy="236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海洋、湖泊及河川占全球</a:t>
            </a:r>
            <a:endParaRPr lang="en-US" altLang="zh-TW" sz="2400" b="1" spc="-150" dirty="0"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r>
              <a:rPr lang="en-US" altLang="zh-TW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70%</a:t>
            </a:r>
            <a:r>
              <a:rPr lang="zh-TW" altLang="en-US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面積，台灣因為四面環</a:t>
            </a:r>
            <a:endParaRPr lang="en-US" altLang="zh-TW" sz="2400" b="1" spc="-150" dirty="0"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r>
              <a:rPr lang="zh-TW" altLang="en-US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海，亟需開發全天候水上移動</a:t>
            </a:r>
            <a:endParaRPr lang="en-US" altLang="zh-TW" sz="2400" b="1" spc="-150" dirty="0"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r>
              <a:rPr lang="zh-TW" altLang="en-US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監測系統，用以執行各項水質</a:t>
            </a:r>
            <a:endParaRPr lang="en-US" altLang="zh-TW" sz="2400" b="1" spc="-150" dirty="0"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r>
              <a:rPr lang="zh-TW" altLang="en-US" sz="24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監測與環境保護及偵蒐救援的任務。</a:t>
            </a:r>
          </a:p>
        </p:txBody>
      </p:sp>
    </p:spTree>
    <p:extLst>
      <p:ext uri="{BB962C8B-B14F-4D97-AF65-F5344CB8AC3E}">
        <p14:creationId xmlns:p14="http://schemas.microsoft.com/office/powerpoint/2010/main" val="1918125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19BCBE91-0410-446A-9E04-033DFC9A9E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3750038D-6A92-43B2-AE01-68C49A7C8008}" type="slidenum">
              <a:rPr kumimoji="0" lang="en-US" altLang="zh-TW" smtClean="0"/>
              <a:pPr/>
              <a:t>3</a:t>
            </a:fld>
            <a:endParaRPr kumimoji="0" lang="en-US" altLang="zh-TW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00BFDD9-671B-4018-9FDE-A9F01D4EB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050" y="1514475"/>
            <a:ext cx="4476751" cy="321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雷虎簡介</a:t>
            </a:r>
            <a:endParaRPr lang="en-US" altLang="zh-TW" sz="4800" b="1" dirty="0">
              <a:solidFill>
                <a:srgbClr val="1F1F26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745804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DE44D5-FC95-47C4-8962-911E72EB0DFD}"/>
              </a:ext>
            </a:extLst>
          </p:cNvPr>
          <p:cNvSpPr txBox="1"/>
          <p:nvPr/>
        </p:nvSpPr>
        <p:spPr>
          <a:xfrm>
            <a:off x="395080" y="1126608"/>
            <a:ext cx="3371851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TW" altLang="en-US" sz="3600" b="1" spc="-15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  <a:cs typeface="Gill Sans" panose="020B0502020104020203" pitchFamily="34" charset="-79"/>
              </a:rPr>
              <a:t>產品應用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57487C-EB7E-4EFF-BB7A-DE81C19C9E3D}"/>
              </a:ext>
            </a:extLst>
          </p:cNvPr>
          <p:cNvSpPr txBox="1"/>
          <p:nvPr/>
        </p:nvSpPr>
        <p:spPr>
          <a:xfrm>
            <a:off x="5424828" y="3739607"/>
            <a:ext cx="60051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● 整合高效率遠端控制系統</a:t>
            </a:r>
          </a:p>
          <a:p>
            <a:r>
              <a:rPr lang="zh-TW" altLang="en-US" sz="32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● 百分之百台灣設計、製造</a:t>
            </a:r>
            <a:endParaRPr lang="en-US" altLang="zh-TW" sz="3200" b="1" spc="-150" dirty="0"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r>
              <a:rPr lang="en-US" altLang="zh-TW" sz="32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● </a:t>
            </a:r>
            <a:r>
              <a:rPr lang="zh-TW" altLang="en-US" sz="32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水質監控數值即時監控</a:t>
            </a:r>
          </a:p>
          <a:p>
            <a:r>
              <a:rPr lang="zh-TW" altLang="en-US" sz="32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● 高清影像監控無所遁形</a:t>
            </a:r>
          </a:p>
          <a:p>
            <a:r>
              <a:rPr lang="zh-TW" altLang="en-US" sz="3200" b="1" spc="-15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● 高科技水質監控的最佳選擇</a:t>
            </a:r>
          </a:p>
          <a:p>
            <a:endParaRPr lang="en-US" sz="2000" b="1" spc="-150" dirty="0">
              <a:latin typeface="+mj-lt"/>
              <a:ea typeface="+mj-ea"/>
              <a:cs typeface="Gill Sans" panose="020B0502020104020203" pitchFamily="34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D0A96F-3E80-4870-BCA4-E01F738C6B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266" y="112615"/>
            <a:ext cx="3889585" cy="92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14E5DC-6D54-4931-946E-888C1B648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841" y="1743258"/>
            <a:ext cx="6939704" cy="1660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D71533-B737-45F2-922A-205432EE6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063" y="3549317"/>
            <a:ext cx="4295360" cy="300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76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6145FA-A10B-4CE6-B25A-EE55B06B58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485" y="1299411"/>
            <a:ext cx="8384885" cy="5397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A5319-F642-4BB0-9901-F1CE8199A9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0577" y="112469"/>
            <a:ext cx="3889585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0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E376BB99-74D4-4364-8EE9-AE26F835B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3429000"/>
            <a:ext cx="8505825" cy="1440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在胡伯奇執行長的引薦下與政大、交大及科技部進行海、陸、空無人載具產學合作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2094DF0-917F-406C-833B-855125F4F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38" y="1317532"/>
            <a:ext cx="4165672" cy="109272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8AD53BB-3060-41DB-91DA-F8B0E9F4D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171" y="1591409"/>
            <a:ext cx="951058" cy="64623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D26F70D-C849-4563-AEA8-87547181D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890" y="1057963"/>
            <a:ext cx="4444369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907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250D57-EED4-4368-BDC7-FA73F28815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0393"/>
            <a:ext cx="12192000" cy="58544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DE44D5-FC95-47C4-8962-911E72EB0DFD}"/>
              </a:ext>
            </a:extLst>
          </p:cNvPr>
          <p:cNvSpPr txBox="1"/>
          <p:nvPr/>
        </p:nvSpPr>
        <p:spPr>
          <a:xfrm>
            <a:off x="-248865" y="1253559"/>
            <a:ext cx="8568447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TW" altLang="en-US" sz="4800" b="1" spc="-15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  <a:cs typeface="Gill Sans" panose="020B0502020104020203" pitchFamily="34" charset="-79"/>
              </a:rPr>
              <a:t>離岸風力發電無人機智慧巡檢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96BC99-048E-4F4B-A785-990C2CEE93E7}"/>
              </a:ext>
            </a:extLst>
          </p:cNvPr>
          <p:cNvSpPr txBox="1"/>
          <p:nvPr/>
        </p:nvSpPr>
        <p:spPr>
          <a:xfrm>
            <a:off x="285472" y="3997569"/>
            <a:ext cx="56815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spc="-1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無人機檢測風機，可提升效率、作業安全</a:t>
            </a:r>
            <a:endParaRPr lang="en-US" altLang="zh-TW" sz="2400" b="1" spc="-15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endParaRPr lang="en-US" altLang="zh-TW" sz="2400" b="1" spc="-150" dirty="0"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r>
              <a:rPr lang="zh-TW" altLang="en-US" sz="2400" b="1" spc="-1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瞄準無人機應用在大型設備的維護近距離檢測電線、電塔與風機等大型設備</a:t>
            </a:r>
            <a:endParaRPr lang="en-US" altLang="zh-TW" sz="2400" b="1" spc="-15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endParaRPr lang="en-US" altLang="zh-TW" sz="2400" b="1" spc="-150" dirty="0"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r>
              <a:rPr lang="zh-TW" altLang="en-US" sz="2400" b="1" spc="-1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拍攝高畫素圖像，搭配人工智慧來分析潛在的問題與缺陷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48D56-1231-4E31-997C-C784361BA5EA}"/>
              </a:ext>
            </a:extLst>
          </p:cNvPr>
          <p:cNvSpPr txBox="1"/>
          <p:nvPr/>
        </p:nvSpPr>
        <p:spPr>
          <a:xfrm>
            <a:off x="4705072" y="2169776"/>
            <a:ext cx="72290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</a:rPr>
              <a:t>離岸風力發電是政府當局重要的綠色能源政策，無人機在再生能源的應用領域，雷虎科技將投入發展。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9B613-9066-4403-B656-E55619342E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165" y="11790"/>
            <a:ext cx="1694835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20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250D57-EED4-4368-BDC7-FA73F28815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125944"/>
            <a:ext cx="12186989" cy="5785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DE44D5-FC95-47C4-8962-911E72EB0DFD}"/>
              </a:ext>
            </a:extLst>
          </p:cNvPr>
          <p:cNvSpPr txBox="1"/>
          <p:nvPr/>
        </p:nvSpPr>
        <p:spPr>
          <a:xfrm>
            <a:off x="-248864" y="1253559"/>
            <a:ext cx="577043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TW" altLang="en-US" sz="4800" b="1" spc="-15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  <a:cs typeface="Gill Sans" panose="020B0502020104020203" pitchFamily="34" charset="-79"/>
              </a:rPr>
              <a:t>低軌衛星通訊合作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48D56-1231-4E31-997C-C784361BA5EA}"/>
              </a:ext>
            </a:extLst>
          </p:cNvPr>
          <p:cNvSpPr txBox="1"/>
          <p:nvPr/>
        </p:nvSpPr>
        <p:spPr>
          <a:xfrm>
            <a:off x="670214" y="2051432"/>
            <a:ext cx="41866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無人機與低軌衛星創造更大範圍通訊覆蓋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highlight>
                <a:srgbClr val="C0C0C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9B613-9066-4403-B656-E55619342E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165" y="11790"/>
            <a:ext cx="1694835" cy="1048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0D6640-2A90-42AC-B1B8-4B32A7A406D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38" y="3261012"/>
            <a:ext cx="4567830" cy="35969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94CA9B-8138-414F-B4E3-7AE0938678E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48" y="3625992"/>
            <a:ext cx="792999" cy="4906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1CCB46-0377-49A7-AC3A-A151733E3D8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090" y="3504655"/>
            <a:ext cx="847417" cy="524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D5F81E-1C0B-4C61-B657-8A15AA54CA1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38" y="5716204"/>
            <a:ext cx="629969" cy="38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60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7EAB6E-5FFF-4923-BC7F-D2C71AD2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705" y="1780674"/>
            <a:ext cx="11432242" cy="3089327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Dubai Medium" panose="020B0603030403030204" pitchFamily="34" charset="-78"/>
                <a:cs typeface="Dubai Medium" panose="020B0603030403030204" pitchFamily="34" charset="-78"/>
              </a:rPr>
              <a:t>受邀參加</a:t>
            </a:r>
            <a:r>
              <a:rPr lang="en-US" altLang="zh-TW" sz="4000" dirty="0">
                <a:latin typeface="Dubai Medium" panose="020B0603030403030204" pitchFamily="34" charset="-78"/>
                <a:cs typeface="Dubai Medium" panose="020B0603030403030204" pitchFamily="34" charset="-78"/>
              </a:rPr>
              <a:t>2021/9/16-2021/9/18</a:t>
            </a:r>
            <a:r>
              <a:rPr lang="zh-TW" altLang="en-US" sz="4000" dirty="0">
                <a:latin typeface="Dubai Medium" panose="020B0603030403030204" pitchFamily="34" charset="-78"/>
                <a:cs typeface="Dubai Medium" panose="020B0603030403030204" pitchFamily="34" charset="-78"/>
              </a:rPr>
              <a:t>於南港展覽館</a:t>
            </a:r>
            <a:r>
              <a:rPr lang="en-US" altLang="zh-TW" sz="4000" dirty="0">
                <a:latin typeface="Dubai Medium" panose="020B0603030403030204" pitchFamily="34" charset="-78"/>
                <a:cs typeface="Dubai Medium" panose="020B0603030403030204" pitchFamily="34" charset="-78"/>
              </a:rPr>
              <a:t>1</a:t>
            </a:r>
            <a:r>
              <a:rPr lang="zh-TW" altLang="en-US" sz="4000" dirty="0">
                <a:latin typeface="Dubai Medium" panose="020B0603030403030204" pitchFamily="34" charset="-78"/>
                <a:cs typeface="Dubai Medium" panose="020B0603030403030204" pitchFamily="34" charset="-78"/>
              </a:rPr>
              <a:t>館展出</a:t>
            </a:r>
            <a:br>
              <a:rPr lang="zh-TW" altLang="en-US" sz="4000" dirty="0">
                <a:latin typeface="Dubai Medium" panose="020B0603030403030204" pitchFamily="34" charset="-78"/>
                <a:cs typeface="Dubai Medium" panose="020B0603030403030204" pitchFamily="34" charset="-78"/>
              </a:rPr>
            </a:br>
            <a:br>
              <a:rPr lang="zh-TW" altLang="en-US" sz="4000" dirty="0">
                <a:latin typeface="Dubai Medium" panose="020B0603030403030204" pitchFamily="34" charset="-78"/>
                <a:cs typeface="Dubai Medium" panose="020B0603030403030204" pitchFamily="34" charset="-78"/>
              </a:rPr>
            </a:br>
            <a:r>
              <a:rPr lang="zh-TW" altLang="en-US" sz="4000" dirty="0">
                <a:latin typeface="Dubai Medium" panose="020B0603030403030204" pitchFamily="34" charset="-78"/>
                <a:cs typeface="Dubai Medium" panose="020B0603030403030204" pitchFamily="34" charset="-78"/>
              </a:rPr>
              <a:t>超過</a:t>
            </a:r>
            <a:r>
              <a:rPr lang="en-US" altLang="zh-TW" sz="4000" dirty="0">
                <a:latin typeface="Dubai Medium" panose="020B0603030403030204" pitchFamily="34" charset="-78"/>
                <a:cs typeface="Dubai Medium" panose="020B0603030403030204" pitchFamily="34" charset="-78"/>
              </a:rPr>
              <a:t>160</a:t>
            </a:r>
            <a:r>
              <a:rPr lang="zh-TW" altLang="en-US" sz="4000" dirty="0">
                <a:latin typeface="Dubai Medium" panose="020B0603030403030204" pitchFamily="34" charset="-78"/>
                <a:cs typeface="Dubai Medium" panose="020B0603030403030204" pitchFamily="34" charset="-78"/>
              </a:rPr>
              <a:t>家廠商參展，超過</a:t>
            </a:r>
            <a:r>
              <a:rPr lang="en-US" altLang="zh-TW" sz="4000" dirty="0">
                <a:latin typeface="Dubai Medium" panose="020B0603030403030204" pitchFamily="34" charset="-78"/>
                <a:cs typeface="Dubai Medium" panose="020B0603030403030204" pitchFamily="34" charset="-78"/>
              </a:rPr>
              <a:t>43000</a:t>
            </a:r>
            <a:r>
              <a:rPr lang="zh-TW" altLang="en-US" sz="4000" dirty="0">
                <a:latin typeface="Dubai Medium" panose="020B0603030403030204" pitchFamily="34" charset="-78"/>
                <a:cs typeface="Dubai Medium" panose="020B0603030403030204" pitchFamily="34" charset="-78"/>
              </a:rPr>
              <a:t>業者觀展</a:t>
            </a:r>
            <a:br>
              <a:rPr lang="zh-TW" altLang="en-US" sz="4400" dirty="0"/>
            </a:br>
            <a:br>
              <a:rPr lang="zh-TW" altLang="en-US" sz="4400" dirty="0"/>
            </a:br>
            <a:r>
              <a:rPr lang="zh-TW" altLang="en-US" sz="4400" dirty="0"/>
              <a:t>與中華電信再次共展</a:t>
            </a:r>
            <a:br>
              <a:rPr lang="zh-TW" altLang="en-US" sz="4400" dirty="0"/>
            </a:br>
            <a:endParaRPr lang="en-US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8E1292-2F62-4AD8-A46B-2D02342935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112" y="0"/>
            <a:ext cx="1694835" cy="1048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47F60-0F42-4794-BE13-6042E6F33D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828"/>
            <a:ext cx="5114987" cy="9693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EB6F87-270E-4D47-9B2A-7ECADCD55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075" y="181828"/>
            <a:ext cx="2695575" cy="8667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CF2A6B-7A2D-4891-BCC6-FAF5C81F0E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4288"/>
            <a:ext cx="12192000" cy="7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94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>
            <a:extLst>
              <a:ext uri="{FF2B5EF4-FFF2-40B4-BE49-F238E27FC236}">
                <a16:creationId xmlns:a16="http://schemas.microsoft.com/office/drawing/2014/main" id="{B8C19CD1-D450-470F-A5B2-E6C8CB51F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844" y="237976"/>
            <a:ext cx="4326731" cy="620713"/>
          </a:xfrm>
          <a:prstGeom prst="rect">
            <a:avLst/>
          </a:prstGeom>
          <a:solidFill>
            <a:srgbClr val="418287"/>
          </a:solidFill>
          <a:ln>
            <a:noFill/>
          </a:ln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無線電遙控模型事業</a:t>
            </a:r>
          </a:p>
        </p:txBody>
      </p:sp>
      <p:sp>
        <p:nvSpPr>
          <p:cNvPr id="22532" name="AutoShape 6">
            <a:extLst>
              <a:ext uri="{FF2B5EF4-FFF2-40B4-BE49-F238E27FC236}">
                <a16:creationId xmlns:a16="http://schemas.microsoft.com/office/drawing/2014/main" id="{7D4BB1BD-73DD-4B92-957C-7B99EA63C5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86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153721C-5516-42A3-AE43-CA35C28418A9}"/>
              </a:ext>
            </a:extLst>
          </p:cNvPr>
          <p:cNvSpPr/>
          <p:nvPr/>
        </p:nvSpPr>
        <p:spPr>
          <a:xfrm>
            <a:off x="8156575" y="4567238"/>
            <a:ext cx="1879600" cy="34925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5FE83C73-E128-442F-A874-864D07534714}"/>
              </a:ext>
            </a:extLst>
          </p:cNvPr>
          <p:cNvSpPr/>
          <p:nvPr/>
        </p:nvSpPr>
        <p:spPr>
          <a:xfrm>
            <a:off x="328613" y="4970464"/>
            <a:ext cx="2779712" cy="38417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2535" name="圖片 15">
            <a:extLst>
              <a:ext uri="{FF2B5EF4-FFF2-40B4-BE49-F238E27FC236}">
                <a16:creationId xmlns:a16="http://schemas.microsoft.com/office/drawing/2014/main" id="{E27C5E35-AC57-4AC9-928F-023DB917F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373061"/>
            <a:ext cx="2220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圖片 7">
            <a:extLst>
              <a:ext uri="{FF2B5EF4-FFF2-40B4-BE49-F238E27FC236}">
                <a16:creationId xmlns:a16="http://schemas.microsoft.com/office/drawing/2014/main" id="{78757C74-86DD-4F51-BA4A-019D61121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3672682"/>
            <a:ext cx="6211888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文字方塊 1">
            <a:extLst>
              <a:ext uri="{FF2B5EF4-FFF2-40B4-BE49-F238E27FC236}">
                <a16:creationId xmlns:a16="http://schemas.microsoft.com/office/drawing/2014/main" id="{6DCEBC59-5492-4516-9B42-53B7A8602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1338" y="987426"/>
            <a:ext cx="7726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 typeface="Wingdings" panose="05000000000000000000" pitchFamily="2" charset="2"/>
              <a:buChar char="Ø"/>
            </a:pPr>
            <a:r>
              <a:rPr lang="en-US" altLang="zh-TW" sz="24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ASSOCIATED ELECTRICS</a:t>
            </a:r>
            <a:r>
              <a:rPr lang="zh-TW" altLang="en-US" sz="24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的遙控車子主要以比賽為主</a:t>
            </a:r>
          </a:p>
        </p:txBody>
      </p:sp>
      <p:sp>
        <p:nvSpPr>
          <p:cNvPr id="22538" name="文字方塊 2">
            <a:extLst>
              <a:ext uri="{FF2B5EF4-FFF2-40B4-BE49-F238E27FC236}">
                <a16:creationId xmlns:a16="http://schemas.microsoft.com/office/drawing/2014/main" id="{9DA9105B-1BC4-4887-8EB3-1500F3ED5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1" y="4314826"/>
            <a:ext cx="4721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dirty="0">
                <a:solidFill>
                  <a:schemeClr val="accent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研發總監</a:t>
            </a:r>
            <a:r>
              <a:rPr lang="en-US" altLang="zh-TW" sz="2400" dirty="0">
                <a:solidFill>
                  <a:schemeClr val="accent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:CLIFF LETT</a:t>
            </a:r>
            <a:r>
              <a:rPr lang="zh-TW" altLang="en-US" sz="2400" dirty="0">
                <a:solidFill>
                  <a:schemeClr val="accent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，冠軍車手</a:t>
            </a:r>
          </a:p>
        </p:txBody>
      </p:sp>
      <p:pic>
        <p:nvPicPr>
          <p:cNvPr id="22539" name="Picture 4" descr="「cliff lett」的圖片搜尋結果">
            <a:extLst>
              <a:ext uri="{FF2B5EF4-FFF2-40B4-BE49-F238E27FC236}">
                <a16:creationId xmlns:a16="http://schemas.microsoft.com/office/drawing/2014/main" id="{91601178-F12D-408C-BA45-D996C8467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1589089"/>
            <a:ext cx="23812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圖片 4">
            <a:extLst>
              <a:ext uri="{FF2B5EF4-FFF2-40B4-BE49-F238E27FC236}">
                <a16:creationId xmlns:a16="http://schemas.microsoft.com/office/drawing/2014/main" id="{B931F3ED-D1AA-4E81-8C9D-63A1D5CC4F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3" y="1587501"/>
            <a:ext cx="24257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文字方塊 5">
            <a:extLst>
              <a:ext uri="{FF2B5EF4-FFF2-40B4-BE49-F238E27FC236}">
                <a16:creationId xmlns:a16="http://schemas.microsoft.com/office/drawing/2014/main" id="{0E63E055-8C50-4E32-873F-77BCFFA67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4" y="4916489"/>
            <a:ext cx="50561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rgbClr val="0033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公司設立於美國加州、成立於</a:t>
            </a:r>
            <a:r>
              <a:rPr lang="en-US" altLang="zh-TW" sz="2200" dirty="0">
                <a:solidFill>
                  <a:srgbClr val="0033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1964</a:t>
            </a:r>
            <a:r>
              <a:rPr lang="zh-TW" altLang="en-US" sz="2200" dirty="0">
                <a:solidFill>
                  <a:srgbClr val="0033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年</a:t>
            </a:r>
            <a:endParaRPr lang="en-US" altLang="zh-TW" sz="2200" dirty="0">
              <a:solidFill>
                <a:srgbClr val="0033CC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rgbClr val="0033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目前員工</a:t>
            </a:r>
            <a:r>
              <a:rPr lang="en-US" altLang="zh-TW" sz="2200" dirty="0">
                <a:solidFill>
                  <a:srgbClr val="0033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29</a:t>
            </a:r>
            <a:r>
              <a:rPr lang="zh-TW" altLang="en-US" sz="2200" dirty="0">
                <a:solidFill>
                  <a:srgbClr val="0033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位</a:t>
            </a:r>
            <a:endParaRPr lang="en-US" altLang="zh-TW" sz="2200" dirty="0">
              <a:solidFill>
                <a:srgbClr val="0033CC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rgbClr val="0033CC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主要為設計與行銷人員為主</a:t>
            </a:r>
          </a:p>
        </p:txBody>
      </p:sp>
      <p:pic>
        <p:nvPicPr>
          <p:cNvPr id="22542" name="Picture 2" descr="「cliff lett」的圖片搜尋結果">
            <a:extLst>
              <a:ext uri="{FF2B5EF4-FFF2-40B4-BE49-F238E27FC236}">
                <a16:creationId xmlns:a16="http://schemas.microsoft.com/office/drawing/2014/main" id="{92F51F4B-A0C7-4E52-AF41-ED197DFDA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016000"/>
            <a:ext cx="351155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圖片 25">
            <a:extLst>
              <a:ext uri="{FF2B5EF4-FFF2-40B4-BE49-F238E27FC236}">
                <a16:creationId xmlns:a16="http://schemas.microsoft.com/office/drawing/2014/main" id="{58681DD5-C058-4F1D-B1E3-861D53105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287" y="237976"/>
            <a:ext cx="75088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E2A111B-B3A4-4DB2-BC72-207178D475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6287" y="1706564"/>
            <a:ext cx="2196842" cy="16732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2CA353D8-74BB-48DD-83BB-0B981702AEA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767264" y="476251"/>
            <a:ext cx="2862261" cy="576262"/>
          </a:xfrm>
          <a:solidFill>
            <a:srgbClr val="418287"/>
          </a:solidFill>
        </p:spPr>
        <p:txBody>
          <a:bodyPr vert="horz" wrap="square" lIns="89106" tIns="44553" rIns="89106" bIns="44553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zh-TW" altLang="en-US" sz="36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無菌包材事業</a:t>
            </a:r>
            <a:endParaRPr lang="en-US" altLang="zh-TW" sz="360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26627" name="圖片 1">
            <a:extLst>
              <a:ext uri="{FF2B5EF4-FFF2-40B4-BE49-F238E27FC236}">
                <a16:creationId xmlns:a16="http://schemas.microsoft.com/office/drawing/2014/main" id="{279BDB4A-7A83-4E35-B87E-D3083E927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31" y="1600201"/>
            <a:ext cx="5012869" cy="377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頁尾版面配置區 1">
            <a:extLst>
              <a:ext uri="{FF2B5EF4-FFF2-40B4-BE49-F238E27FC236}">
                <a16:creationId xmlns:a16="http://schemas.microsoft.com/office/drawing/2014/main" id="{D2F733F0-B571-48AB-8F23-D73A8687A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8314" y="5711826"/>
            <a:ext cx="8896350" cy="463550"/>
          </a:xfrm>
          <a:solidFill>
            <a:srgbClr val="000099"/>
          </a:solidFill>
          <a:ln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23900" indent="-277813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12838" indent="-2222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558925" indent="-2222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03425" indent="-2222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460625" indent="-2222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17825" indent="-2222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375025" indent="-2222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32225" indent="-2222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36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全年全產能達</a:t>
            </a:r>
            <a:r>
              <a:rPr kumimoji="0" lang="en-US" altLang="zh-TW" sz="36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</a:t>
            </a:r>
            <a:r>
              <a:rPr kumimoji="0" lang="zh-TW" altLang="en-US" sz="36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億個以上</a:t>
            </a:r>
            <a:r>
              <a:rPr kumimoji="0" lang="en-US" altLang="zh-TW" sz="36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,</a:t>
            </a:r>
            <a:r>
              <a:rPr kumimoji="0" lang="zh-TW" altLang="en-US" sz="36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可服務全球客戶。</a:t>
            </a:r>
            <a:endParaRPr kumimoji="0" lang="en-US" altLang="zh-TW" sz="360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C4D5DB0-1284-411B-BCB6-55CC2DC32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1" y="1480410"/>
            <a:ext cx="4138997" cy="38971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C54DF1-1D39-4E6F-8479-2010CE51E457}"/>
              </a:ext>
            </a:extLst>
          </p:cNvPr>
          <p:cNvSpPr txBox="1"/>
          <p:nvPr/>
        </p:nvSpPr>
        <p:spPr>
          <a:xfrm>
            <a:off x="5067300" y="1209675"/>
            <a:ext cx="2743200" cy="830997"/>
          </a:xfrm>
          <a:prstGeom prst="rect">
            <a:avLst/>
          </a:prstGeom>
          <a:solidFill>
            <a:srgbClr val="418287"/>
          </a:solidFill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chemeClr val="bg1"/>
                </a:solidFill>
              </a:rPr>
              <a:t>醫療事業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4B9357B-F50E-469A-BD5F-B2F69A54D30B}"/>
              </a:ext>
            </a:extLst>
          </p:cNvPr>
          <p:cNvSpPr txBox="1"/>
          <p:nvPr/>
        </p:nvSpPr>
        <p:spPr>
          <a:xfrm>
            <a:off x="2390775" y="3429000"/>
            <a:ext cx="8267700" cy="144655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4400" dirty="0">
                <a:solidFill>
                  <a:schemeClr val="bg1"/>
                </a:solidFill>
              </a:rPr>
              <a:t>預計</a:t>
            </a:r>
            <a:r>
              <a:rPr lang="en-US" altLang="zh-TW" sz="4400" dirty="0">
                <a:solidFill>
                  <a:schemeClr val="bg1"/>
                </a:solidFill>
              </a:rPr>
              <a:t>2021</a:t>
            </a:r>
            <a:r>
              <a:rPr lang="zh-TW" altLang="en-US" sz="4400" dirty="0">
                <a:solidFill>
                  <a:schemeClr val="bg1"/>
                </a:solidFill>
              </a:rPr>
              <a:t>年可脫離新冠疫情影響</a:t>
            </a:r>
            <a:r>
              <a:rPr lang="en-US" altLang="zh-TW" sz="4400" dirty="0">
                <a:solidFill>
                  <a:schemeClr val="bg1"/>
                </a:solidFill>
              </a:rPr>
              <a:t>,</a:t>
            </a:r>
            <a:r>
              <a:rPr lang="zh-TW" altLang="en-US" sz="4400" dirty="0">
                <a:solidFill>
                  <a:schemeClr val="bg1"/>
                </a:solidFill>
              </a:rPr>
              <a:t>回復正常營運成長速度。</a:t>
            </a:r>
          </a:p>
        </p:txBody>
      </p:sp>
    </p:spTree>
    <p:extLst>
      <p:ext uri="{BB962C8B-B14F-4D97-AF65-F5344CB8AC3E}">
        <p14:creationId xmlns:p14="http://schemas.microsoft.com/office/powerpoint/2010/main" val="3114173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>
            <a:extLst>
              <a:ext uri="{FF2B5EF4-FFF2-40B4-BE49-F238E27FC236}">
                <a16:creationId xmlns:a16="http://schemas.microsoft.com/office/drawing/2014/main" id="{596CE8A2-5F13-49E1-B5DF-6958151A88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0349FEAF-D53D-4F10-9F19-F28A1B68B302}" type="slidenum">
              <a:rPr kumimoji="0" lang="en-US" altLang="zh-TW" smtClean="0"/>
              <a:pPr/>
              <a:t>39</a:t>
            </a:fld>
            <a:endParaRPr kumimoji="0" lang="en-US" altLang="zh-TW"/>
          </a:p>
        </p:txBody>
      </p:sp>
      <p:sp>
        <p:nvSpPr>
          <p:cNvPr id="31747" name="Rectangle 6">
            <a:extLst>
              <a:ext uri="{FF2B5EF4-FFF2-40B4-BE49-F238E27FC236}">
                <a16:creationId xmlns:a16="http://schemas.microsoft.com/office/drawing/2014/main" id="{02C7C0E8-90DE-4179-8EA4-A120C722C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192339"/>
            <a:ext cx="6103938" cy="15700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48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2020</a:t>
            </a:r>
            <a:r>
              <a:rPr lang="zh-TW" altLang="en-US" sz="48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年</a:t>
            </a:r>
            <a:endParaRPr lang="en-US" altLang="zh-TW" sz="48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zh-TW" altLang="en-US" sz="48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財務概況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7946A2-8DCE-4047-9CAE-38128B4BAF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上市公司股票代號：</a:t>
            </a:r>
            <a:r>
              <a:rPr lang="en-US" altLang="zh-TW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8033</a:t>
            </a:r>
          </a:p>
          <a:p>
            <a:r>
              <a:rPr lang="zh-TW" altLang="en-US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創立時間</a:t>
            </a:r>
            <a:r>
              <a:rPr lang="en-US" altLang="zh-TW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: </a:t>
            </a:r>
            <a:r>
              <a:rPr lang="zh-TW" altLang="en-US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民國</a:t>
            </a:r>
            <a:r>
              <a:rPr lang="en-US" altLang="zh-TW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68</a:t>
            </a:r>
            <a:r>
              <a:rPr lang="zh-TW" altLang="en-US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年</a:t>
            </a:r>
            <a:r>
              <a:rPr lang="en-US" altLang="zh-TW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10</a:t>
            </a:r>
            <a:r>
              <a:rPr lang="zh-TW" altLang="en-US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月</a:t>
            </a:r>
            <a:r>
              <a:rPr lang="en-US" altLang="zh-TW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2</a:t>
            </a:r>
            <a:r>
              <a:rPr lang="zh-TW" altLang="en-US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日</a:t>
            </a:r>
            <a:endParaRPr lang="en-US" altLang="zh-TW" sz="2400" b="1" spc="-150" dirty="0">
              <a:latin typeface="Microsoft YaHei" panose="020B0503020204020204" pitchFamily="34" charset="-122"/>
              <a:ea typeface="Microsoft YaHei" panose="020B0503020204020204" pitchFamily="34" charset="-122"/>
              <a:cs typeface="Gill Sans" panose="020B0502020104020203" pitchFamily="34" charset="-79"/>
            </a:endParaRPr>
          </a:p>
          <a:p>
            <a:r>
              <a:rPr lang="zh-TW" altLang="en-US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股本</a:t>
            </a:r>
            <a:r>
              <a:rPr lang="en-US" altLang="zh-TW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:</a:t>
            </a:r>
            <a:r>
              <a:rPr lang="zh-TW" altLang="en-US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 </a:t>
            </a:r>
            <a:r>
              <a:rPr lang="en-US" altLang="zh-TW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11.26</a:t>
            </a:r>
            <a:r>
              <a:rPr lang="zh-TW" altLang="en-US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億</a:t>
            </a:r>
            <a:endParaRPr lang="en-US" altLang="zh-TW" sz="2400" b="1" spc="-150" dirty="0">
              <a:latin typeface="Microsoft YaHei" panose="020B0503020204020204" pitchFamily="34" charset="-122"/>
              <a:ea typeface="Microsoft YaHei" panose="020B0503020204020204" pitchFamily="34" charset="-122"/>
              <a:cs typeface="Gill Sans" panose="020B0502020104020203" pitchFamily="34" charset="-79"/>
            </a:endParaRPr>
          </a:p>
          <a:p>
            <a:r>
              <a:rPr lang="zh-TW" altLang="en-US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員工人數</a:t>
            </a:r>
            <a:r>
              <a:rPr lang="en-US" altLang="zh-TW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:</a:t>
            </a:r>
            <a:r>
              <a:rPr lang="zh-TW" altLang="en-US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 </a:t>
            </a:r>
            <a:r>
              <a:rPr lang="en-US" altLang="zh-TW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200</a:t>
            </a:r>
            <a:r>
              <a:rPr lang="zh-TW" altLang="en-US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人 </a:t>
            </a:r>
            <a:r>
              <a:rPr lang="en-US" altLang="zh-TW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- </a:t>
            </a:r>
            <a:r>
              <a:rPr lang="zh-TW" altLang="en-US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台灣</a:t>
            </a:r>
            <a:r>
              <a:rPr lang="en-US" altLang="zh-TW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170</a:t>
            </a:r>
            <a:r>
              <a:rPr lang="zh-TW" altLang="en-US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 美國</a:t>
            </a:r>
            <a:r>
              <a:rPr lang="en-US" altLang="zh-TW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30</a:t>
            </a:r>
            <a:r>
              <a:rPr lang="zh-TW" altLang="en-US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人</a:t>
            </a:r>
            <a:endParaRPr lang="en-US" altLang="zh-TW" sz="2400" b="1" spc="-150" dirty="0">
              <a:latin typeface="Microsoft YaHei" panose="020B0503020204020204" pitchFamily="34" charset="-122"/>
              <a:ea typeface="Microsoft YaHei" panose="020B0503020204020204" pitchFamily="34" charset="-122"/>
              <a:cs typeface="Gill Sans" panose="020B0502020104020203" pitchFamily="34" charset="-79"/>
            </a:endParaRPr>
          </a:p>
          <a:p>
            <a:r>
              <a:rPr lang="zh-TW" altLang="en-US" sz="2400" b="1" spc="-150" dirty="0">
                <a:latin typeface="Microsoft YaHei" panose="020B0503020204020204" pitchFamily="34" charset="-122"/>
                <a:ea typeface="Microsoft YaHei" panose="020B0503020204020204" pitchFamily="34" charset="-122"/>
                <a:cs typeface="Gill Sans" panose="020B0502020104020203" pitchFamily="34" charset="-79"/>
              </a:rPr>
              <a:t>住址：台中巿工業區六路七號</a:t>
            </a:r>
            <a:endParaRPr lang="en-US" sz="2400" b="1" spc="-150" dirty="0">
              <a:latin typeface="Microsoft YaHei" panose="020B0503020204020204" pitchFamily="34" charset="-122"/>
              <a:ea typeface="Microsoft YaHei" panose="020B0503020204020204" pitchFamily="34" charset="-122"/>
              <a:cs typeface="Gill Sans" panose="020B0502020104020203" pitchFamily="34" charset="-79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E52921-898C-4569-9D8A-F1C5E0AB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5752" y="1112738"/>
            <a:ext cx="6435524" cy="1325563"/>
          </a:xfrm>
        </p:spPr>
        <p:txBody>
          <a:bodyPr/>
          <a:lstStyle/>
          <a:p>
            <a:r>
              <a:rPr lang="zh-TW" altLang="en-US" dirty="0"/>
              <a:t>雷虎科技股份有限公司</a:t>
            </a:r>
            <a:br>
              <a:rPr lang="en-US" altLang="zh-TW" dirty="0"/>
            </a:br>
            <a:r>
              <a:rPr lang="en-US" altLang="zh-TW" dirty="0"/>
              <a:t>Thunder Tiger Corporation</a:t>
            </a:r>
            <a:endParaRPr lang="en-US" dirty="0"/>
          </a:p>
        </p:txBody>
      </p:sp>
      <p:pic>
        <p:nvPicPr>
          <p:cNvPr id="7" name="Picture Placeholder 6" title="Decorative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9" name="Picture Placeholder 8" title="Decorative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5AC5F0-6641-4ABB-B0DC-BA8BB2AD8F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836" y="0"/>
            <a:ext cx="3563193" cy="32061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0CE9C0-B2B4-40C4-AACA-F7D5D1E43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836" y="3358586"/>
            <a:ext cx="3534481" cy="3206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D241C5-A6FD-40CB-9858-D51C9C378F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746" y="64135"/>
            <a:ext cx="1694835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176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編號版面配置區 1">
            <a:extLst>
              <a:ext uri="{FF2B5EF4-FFF2-40B4-BE49-F238E27FC236}">
                <a16:creationId xmlns:a16="http://schemas.microsoft.com/office/drawing/2014/main" id="{7C878EDA-204A-41FA-9EFF-529CC091D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E4E5E12B-6936-4DEE-8384-A9505FF6F830}" type="slidenum">
              <a:rPr kumimoji="0" lang="en-US" altLang="zh-TW" smtClean="0"/>
              <a:pPr/>
              <a:t>40</a:t>
            </a:fld>
            <a:endParaRPr kumimoji="0" lang="en-US" altLang="zh-TW"/>
          </a:p>
        </p:txBody>
      </p:sp>
      <p:sp>
        <p:nvSpPr>
          <p:cNvPr id="34819" name="Rectangle 6">
            <a:extLst>
              <a:ext uri="{FF2B5EF4-FFF2-40B4-BE49-F238E27FC236}">
                <a16:creationId xmlns:a16="http://schemas.microsoft.com/office/drawing/2014/main" id="{12D552D4-0FEB-40B2-9BA0-0FE48BEC3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9331" y="687388"/>
            <a:ext cx="4968875" cy="70788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4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營收成長率</a:t>
            </a:r>
            <a:endParaRPr lang="en-US" altLang="zh-TW" sz="40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820" name="矩形 8">
            <a:extLst>
              <a:ext uri="{FF2B5EF4-FFF2-40B4-BE49-F238E27FC236}">
                <a16:creationId xmlns:a16="http://schemas.microsoft.com/office/drawing/2014/main" id="{D7922FE0-998D-4425-BC4B-254A5DF35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181" y="1425581"/>
            <a:ext cx="203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r>
              <a:rPr lang="zh-TW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單位：新台幣仟元</a:t>
            </a:r>
            <a:endParaRPr lang="zh-TW" altLang="zh-TW" dirty="0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879" name="文字方塊 5">
            <a:extLst>
              <a:ext uri="{FF2B5EF4-FFF2-40B4-BE49-F238E27FC236}">
                <a16:creationId xmlns:a16="http://schemas.microsoft.com/office/drawing/2014/main" id="{3CBF81D3-33BF-4C65-999B-1298FCC36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282" y="4943475"/>
            <a:ext cx="6685756" cy="156966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2020</a:t>
            </a:r>
            <a:r>
              <a:rPr lang="zh-TW" altLang="en-US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年</a:t>
            </a:r>
            <a:r>
              <a:rPr lang="en-US" altLang="zh-TW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1-11</a:t>
            </a:r>
            <a:r>
              <a:rPr lang="zh-TW" altLang="en-US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月</a:t>
            </a:r>
            <a:r>
              <a:rPr lang="en-US" altLang="zh-TW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YOY</a:t>
            </a:r>
            <a:r>
              <a:rPr lang="zh-TW" altLang="en-US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為</a:t>
            </a:r>
            <a:r>
              <a:rPr lang="en-US" altLang="zh-TW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6.33%;</a:t>
            </a:r>
          </a:p>
          <a:p>
            <a:r>
              <a:rPr lang="en-US" altLang="zh-TW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2020</a:t>
            </a:r>
            <a:r>
              <a:rPr lang="zh-TW" altLang="en-US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年</a:t>
            </a:r>
            <a:r>
              <a:rPr lang="en-US" altLang="zh-TW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10</a:t>
            </a:r>
            <a:r>
              <a:rPr lang="zh-TW" altLang="en-US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月較去年同期</a:t>
            </a:r>
            <a:r>
              <a:rPr lang="en-US" altLang="zh-TW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YOY</a:t>
            </a:r>
            <a:r>
              <a:rPr lang="zh-TW" altLang="en-US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為</a:t>
            </a:r>
            <a:r>
              <a:rPr lang="en-US" altLang="zh-TW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32%; </a:t>
            </a:r>
          </a:p>
          <a:p>
            <a:r>
              <a:rPr lang="en-US" altLang="zh-TW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2020</a:t>
            </a:r>
            <a:r>
              <a:rPr lang="zh-TW" altLang="en-US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年</a:t>
            </a:r>
            <a:r>
              <a:rPr lang="en-US" altLang="zh-TW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11</a:t>
            </a:r>
            <a:r>
              <a:rPr lang="zh-TW" altLang="en-US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月較去年同期</a:t>
            </a:r>
            <a:r>
              <a:rPr lang="en-US" altLang="zh-TW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YOY</a:t>
            </a:r>
            <a:r>
              <a:rPr lang="zh-TW" altLang="en-US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為</a:t>
            </a:r>
            <a:r>
              <a:rPr lang="en-US" altLang="zh-TW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54%</a:t>
            </a:r>
            <a:r>
              <a:rPr lang="zh-TW" altLang="en-US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。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D2077327-8B15-4D96-96AF-1AC994366428}"/>
              </a:ext>
            </a:extLst>
          </p:cNvPr>
          <p:cNvGraphicFramePr>
            <a:graphicFrameLocks noGrp="1"/>
          </p:cNvGraphicFramePr>
          <p:nvPr/>
        </p:nvGraphicFramePr>
        <p:xfrm>
          <a:off x="1428750" y="1943100"/>
          <a:ext cx="9648821" cy="273367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38644">
                  <a:extLst>
                    <a:ext uri="{9D8B030D-6E8A-4147-A177-3AD203B41FA5}">
                      <a16:colId xmlns:a16="http://schemas.microsoft.com/office/drawing/2014/main" val="4028311070"/>
                    </a:ext>
                  </a:extLst>
                </a:gridCol>
                <a:gridCol w="770510">
                  <a:extLst>
                    <a:ext uri="{9D8B030D-6E8A-4147-A177-3AD203B41FA5}">
                      <a16:colId xmlns:a16="http://schemas.microsoft.com/office/drawing/2014/main" val="2492741444"/>
                    </a:ext>
                  </a:extLst>
                </a:gridCol>
                <a:gridCol w="770510">
                  <a:extLst>
                    <a:ext uri="{9D8B030D-6E8A-4147-A177-3AD203B41FA5}">
                      <a16:colId xmlns:a16="http://schemas.microsoft.com/office/drawing/2014/main" val="4288241310"/>
                    </a:ext>
                  </a:extLst>
                </a:gridCol>
                <a:gridCol w="770510">
                  <a:extLst>
                    <a:ext uri="{9D8B030D-6E8A-4147-A177-3AD203B41FA5}">
                      <a16:colId xmlns:a16="http://schemas.microsoft.com/office/drawing/2014/main" val="2407566658"/>
                    </a:ext>
                  </a:extLst>
                </a:gridCol>
                <a:gridCol w="770510">
                  <a:extLst>
                    <a:ext uri="{9D8B030D-6E8A-4147-A177-3AD203B41FA5}">
                      <a16:colId xmlns:a16="http://schemas.microsoft.com/office/drawing/2014/main" val="3485632082"/>
                    </a:ext>
                  </a:extLst>
                </a:gridCol>
                <a:gridCol w="803405">
                  <a:extLst>
                    <a:ext uri="{9D8B030D-6E8A-4147-A177-3AD203B41FA5}">
                      <a16:colId xmlns:a16="http://schemas.microsoft.com/office/drawing/2014/main" val="4036964782"/>
                    </a:ext>
                  </a:extLst>
                </a:gridCol>
                <a:gridCol w="770510">
                  <a:extLst>
                    <a:ext uri="{9D8B030D-6E8A-4147-A177-3AD203B41FA5}">
                      <a16:colId xmlns:a16="http://schemas.microsoft.com/office/drawing/2014/main" val="539054741"/>
                    </a:ext>
                  </a:extLst>
                </a:gridCol>
                <a:gridCol w="770510">
                  <a:extLst>
                    <a:ext uri="{9D8B030D-6E8A-4147-A177-3AD203B41FA5}">
                      <a16:colId xmlns:a16="http://schemas.microsoft.com/office/drawing/2014/main" val="3644736606"/>
                    </a:ext>
                  </a:extLst>
                </a:gridCol>
                <a:gridCol w="770510">
                  <a:extLst>
                    <a:ext uri="{9D8B030D-6E8A-4147-A177-3AD203B41FA5}">
                      <a16:colId xmlns:a16="http://schemas.microsoft.com/office/drawing/2014/main" val="4002247099"/>
                    </a:ext>
                  </a:extLst>
                </a:gridCol>
                <a:gridCol w="770510">
                  <a:extLst>
                    <a:ext uri="{9D8B030D-6E8A-4147-A177-3AD203B41FA5}">
                      <a16:colId xmlns:a16="http://schemas.microsoft.com/office/drawing/2014/main" val="3434576906"/>
                    </a:ext>
                  </a:extLst>
                </a:gridCol>
                <a:gridCol w="872182">
                  <a:extLst>
                    <a:ext uri="{9D8B030D-6E8A-4147-A177-3AD203B41FA5}">
                      <a16:colId xmlns:a16="http://schemas.microsoft.com/office/drawing/2014/main" val="6222939"/>
                    </a:ext>
                  </a:extLst>
                </a:gridCol>
                <a:gridCol w="770510">
                  <a:extLst>
                    <a:ext uri="{9D8B030D-6E8A-4147-A177-3AD203B41FA5}">
                      <a16:colId xmlns:a16="http://schemas.microsoft.com/office/drawing/2014/main" val="864377932"/>
                    </a:ext>
                  </a:extLst>
                </a:gridCol>
              </a:tblGrid>
              <a:tr h="911225">
                <a:tc>
                  <a:txBody>
                    <a:bodyPr/>
                    <a:lstStyle/>
                    <a:p>
                      <a:pPr algn="ctr"/>
                      <a:r>
                        <a:rPr 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年 月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zh-TW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zh-TW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zh-TW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zh-TW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11</a:t>
                      </a:r>
                      <a:r>
                        <a:rPr lang="zh-TW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21513"/>
                  </a:ext>
                </a:extLst>
              </a:tr>
              <a:tr h="91122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2019</a:t>
                      </a:r>
                      <a:r>
                        <a:rPr lang="zh-TW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年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70,825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57,348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80,041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62,705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75,170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84,782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72,455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44,277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72,171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75,579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61,925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830744"/>
                  </a:ext>
                </a:extLst>
              </a:tr>
              <a:tr h="91122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2020</a:t>
                      </a:r>
                      <a:r>
                        <a:rPr lang="zh-TW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年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75,030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72,981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68,924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63,119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62,158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88,401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69,749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53,409</a:t>
                      </a:r>
                      <a:endParaRPr lang="zh-TW" sz="14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55,225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100,008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95,491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4088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001021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編號版面配置區 1">
            <a:extLst>
              <a:ext uri="{FF2B5EF4-FFF2-40B4-BE49-F238E27FC236}">
                <a16:creationId xmlns:a16="http://schemas.microsoft.com/office/drawing/2014/main" id="{3ECF5CE8-0FA3-492B-8208-5F94CA061C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381FE644-5CC4-4412-8E72-D4CB019B709A}" type="slidenum">
              <a:rPr kumimoji="0" lang="en-US" altLang="zh-TW" smtClean="0"/>
              <a:pPr/>
              <a:t>41</a:t>
            </a:fld>
            <a:endParaRPr kumimoji="0" lang="en-US" altLang="zh-TW"/>
          </a:p>
        </p:txBody>
      </p:sp>
      <p:sp>
        <p:nvSpPr>
          <p:cNvPr id="32772" name="矩形 8">
            <a:extLst>
              <a:ext uri="{FF2B5EF4-FFF2-40B4-BE49-F238E27FC236}">
                <a16:creationId xmlns:a16="http://schemas.microsoft.com/office/drawing/2014/main" id="{C812C5BC-CFEA-4BB6-807B-6B2179116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150" y="1084850"/>
            <a:ext cx="203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單位：新台幣仟元</a:t>
            </a:r>
            <a:endParaRPr lang="zh-TW" altLang="zh-TW" dirty="0"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05915C4-5C04-4D0F-BEBE-4661F4CC9C95}"/>
              </a:ext>
            </a:extLst>
          </p:cNvPr>
          <p:cNvSpPr txBox="1"/>
          <p:nvPr/>
        </p:nvSpPr>
        <p:spPr>
          <a:xfrm>
            <a:off x="2867025" y="381071"/>
            <a:ext cx="6391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歷年合併損益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77A5691-4F8C-41AC-9DB2-5FE42E2533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431582"/>
              </p:ext>
            </p:extLst>
          </p:nvPr>
        </p:nvGraphicFramePr>
        <p:xfrm>
          <a:off x="2176460" y="1445712"/>
          <a:ext cx="8491539" cy="5343524"/>
        </p:xfrm>
        <a:graphic>
          <a:graphicData uri="http://schemas.openxmlformats.org/drawingml/2006/table">
            <a:tbl>
              <a:tblPr/>
              <a:tblGrid>
                <a:gridCol w="2154122">
                  <a:extLst>
                    <a:ext uri="{9D8B030D-6E8A-4147-A177-3AD203B41FA5}">
                      <a16:colId xmlns:a16="http://schemas.microsoft.com/office/drawing/2014/main" val="2483397155"/>
                    </a:ext>
                  </a:extLst>
                </a:gridCol>
                <a:gridCol w="1629796">
                  <a:extLst>
                    <a:ext uri="{9D8B030D-6E8A-4147-A177-3AD203B41FA5}">
                      <a16:colId xmlns:a16="http://schemas.microsoft.com/office/drawing/2014/main" val="3240555077"/>
                    </a:ext>
                  </a:extLst>
                </a:gridCol>
                <a:gridCol w="1566081">
                  <a:extLst>
                    <a:ext uri="{9D8B030D-6E8A-4147-A177-3AD203B41FA5}">
                      <a16:colId xmlns:a16="http://schemas.microsoft.com/office/drawing/2014/main" val="93704847"/>
                    </a:ext>
                  </a:extLst>
                </a:gridCol>
                <a:gridCol w="1434793">
                  <a:extLst>
                    <a:ext uri="{9D8B030D-6E8A-4147-A177-3AD203B41FA5}">
                      <a16:colId xmlns:a16="http://schemas.microsoft.com/office/drawing/2014/main" val="3408632913"/>
                    </a:ext>
                  </a:extLst>
                </a:gridCol>
                <a:gridCol w="1706747">
                  <a:extLst>
                    <a:ext uri="{9D8B030D-6E8A-4147-A177-3AD203B41FA5}">
                      <a16:colId xmlns:a16="http://schemas.microsoft.com/office/drawing/2014/main" val="907136458"/>
                    </a:ext>
                  </a:extLst>
                </a:gridCol>
              </a:tblGrid>
              <a:tr h="541503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      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年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度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pPr algn="ctr"/>
                      <a:r>
                        <a:rPr lang="en-US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 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pPr algn="ctr"/>
                      <a:r>
                        <a:rPr lang="en-US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 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項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  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目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雷虎科技最近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年度合併損益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004062"/>
                  </a:ext>
                </a:extLst>
              </a:tr>
              <a:tr h="76363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2017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年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2018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年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2019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年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2020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年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1-9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月</a:t>
                      </a:r>
                      <a:endParaRPr lang="en-US" altLang="zh-TW" sz="2000" b="0" kern="100" dirty="0">
                        <a:solidFill>
                          <a:srgbClr val="00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pPr algn="ct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核閱數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701541"/>
                  </a:ext>
                </a:extLst>
              </a:tr>
              <a:tr h="621583">
                <a:tc>
                  <a:txBody>
                    <a:bodyPr/>
                    <a:lstStyle/>
                    <a:p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營業收入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830,805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871,835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815,458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610,908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19677"/>
                  </a:ext>
                </a:extLst>
              </a:tr>
              <a:tr h="639698">
                <a:tc>
                  <a:txBody>
                    <a:bodyPr/>
                    <a:lstStyle/>
                    <a:p>
                      <a:r>
                        <a:rPr lang="zh-TW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營業損益</a:t>
                      </a:r>
                      <a:endParaRPr lang="zh-TW" sz="20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(70,660)</a:t>
                      </a:r>
                      <a:endParaRPr lang="zh-TW" sz="20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(5,070)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(51,532)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(12,418)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097832"/>
                  </a:ext>
                </a:extLst>
              </a:tr>
              <a:tr h="659718">
                <a:tc>
                  <a:txBody>
                    <a:bodyPr/>
                    <a:lstStyle/>
                    <a:p>
                      <a:r>
                        <a:rPr lang="zh-TW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營業外收入及支出</a:t>
                      </a:r>
                      <a:endParaRPr lang="zh-TW" sz="20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1,824</a:t>
                      </a:r>
                      <a:endParaRPr lang="zh-TW" sz="20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(16,772)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(18,827)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44,374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108729"/>
                  </a:ext>
                </a:extLst>
              </a:tr>
              <a:tr h="652091">
                <a:tc>
                  <a:txBody>
                    <a:bodyPr/>
                    <a:lstStyle/>
                    <a:p>
                      <a:r>
                        <a:rPr lang="zh-TW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稅前淨利</a:t>
                      </a:r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</a:t>
                      </a:r>
                      <a:r>
                        <a:rPr lang="zh-TW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損</a:t>
                      </a:r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)</a:t>
                      </a:r>
                      <a:endParaRPr lang="zh-TW" sz="20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(68,836)</a:t>
                      </a:r>
                      <a:endParaRPr lang="zh-TW" sz="20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(21,842)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(70,359)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31,956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768258"/>
                  </a:ext>
                </a:extLst>
              </a:tr>
              <a:tr h="657811">
                <a:tc>
                  <a:txBody>
                    <a:bodyPr/>
                    <a:lstStyle/>
                    <a:p>
                      <a:r>
                        <a:rPr lang="zh-TW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稅後淨利</a:t>
                      </a:r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</a:t>
                      </a:r>
                      <a:r>
                        <a:rPr lang="zh-TW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損</a:t>
                      </a:r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)</a:t>
                      </a:r>
                      <a:endParaRPr lang="zh-TW" sz="20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(77,732)</a:t>
                      </a:r>
                      <a:endParaRPr lang="zh-TW" sz="20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(29,295)</a:t>
                      </a:r>
                      <a:endParaRPr lang="zh-TW" sz="20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(46,379)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19,768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72455"/>
                  </a:ext>
                </a:extLst>
              </a:tr>
              <a:tr h="807487">
                <a:tc>
                  <a:txBody>
                    <a:bodyPr/>
                    <a:lstStyle/>
                    <a:p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稅後淨利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損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)-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歸屬母公司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(88,526)</a:t>
                      </a:r>
                      <a:endParaRPr lang="zh-TW" sz="20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(48,783)</a:t>
                      </a:r>
                      <a:endParaRPr lang="zh-TW" sz="20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(63,629)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(520)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188607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>
            <a:extLst>
              <a:ext uri="{FF2B5EF4-FFF2-40B4-BE49-F238E27FC236}">
                <a16:creationId xmlns:a16="http://schemas.microsoft.com/office/drawing/2014/main" id="{86E357E0-9C7E-4E18-BFA3-D6F0CFFD3B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6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zh-TW" altLang="en-US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近兩年損益</a:t>
            </a:r>
            <a:r>
              <a:rPr lang="en-US" altLang="zh-TW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YOY</a:t>
            </a:r>
            <a:r>
              <a:rPr lang="zh-TW" altLang="en-US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比較</a:t>
            </a:r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8BC69139-D8A6-466D-9341-02C94B6B8D9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5575" y="1"/>
          <a:ext cx="76200" cy="7923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36">
                <a:tc rowSpan="2">
                  <a:txBody>
                    <a:bodyPr/>
                    <a:lstStyle/>
                    <a:p>
                      <a:pPr algn="ctr"/>
                      <a:r>
                        <a:rPr lang="en-US" sz="100" kern="100">
                          <a:effectLst/>
                        </a:rPr>
                        <a:t>        </a:t>
                      </a:r>
                      <a:r>
                        <a:rPr lang="zh-TW" sz="100" kern="100">
                          <a:effectLst/>
                        </a:rPr>
                        <a:t>年</a:t>
                      </a:r>
                      <a:r>
                        <a:rPr lang="en-US" sz="100" kern="100">
                          <a:effectLst/>
                        </a:rPr>
                        <a:t>  </a:t>
                      </a:r>
                      <a:r>
                        <a:rPr lang="zh-TW" sz="100" kern="100">
                          <a:effectLst/>
                        </a:rPr>
                        <a:t>度</a:t>
                      </a:r>
                    </a:p>
                    <a:p>
                      <a:pPr algn="ctr"/>
                      <a:r>
                        <a:rPr lang="en-US" sz="100" kern="100">
                          <a:effectLst/>
                        </a:rPr>
                        <a:t> </a:t>
                      </a:r>
                      <a:endParaRPr lang="zh-TW" sz="100" kern="100">
                        <a:effectLst/>
                      </a:endParaRPr>
                    </a:p>
                    <a:p>
                      <a:pPr algn="ctr"/>
                      <a:r>
                        <a:rPr lang="en-US" sz="100" kern="100">
                          <a:effectLst/>
                        </a:rPr>
                        <a:t> </a:t>
                      </a:r>
                      <a:endParaRPr lang="zh-TW" sz="100" kern="100">
                        <a:effectLst/>
                      </a:endParaRPr>
                    </a:p>
                    <a:p>
                      <a:r>
                        <a:rPr lang="zh-TW" sz="100" kern="100">
                          <a:effectLst/>
                        </a:rPr>
                        <a:t>項</a:t>
                      </a:r>
                      <a:r>
                        <a:rPr lang="en-US" sz="100" kern="100">
                          <a:effectLst/>
                        </a:rPr>
                        <a:t>    </a:t>
                      </a:r>
                      <a:r>
                        <a:rPr lang="zh-TW" sz="100" kern="100">
                          <a:effectLst/>
                        </a:rPr>
                        <a:t>目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sz="100" kern="100">
                          <a:effectLst/>
                        </a:rPr>
                        <a:t>雷虎科技最近期合併損益比較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3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" kern="100">
                          <a:effectLst/>
                        </a:rPr>
                        <a:t>2019</a:t>
                      </a:r>
                      <a:r>
                        <a:rPr lang="zh-TW" sz="100" kern="100">
                          <a:effectLst/>
                        </a:rPr>
                        <a:t>年</a:t>
                      </a:r>
                      <a:r>
                        <a:rPr lang="en-US" sz="100" kern="100">
                          <a:effectLst/>
                        </a:rPr>
                        <a:t>1-9</a:t>
                      </a:r>
                      <a:r>
                        <a:rPr lang="zh-TW" sz="100" kern="100">
                          <a:effectLst/>
                        </a:rPr>
                        <a:t>月</a:t>
                      </a:r>
                    </a:p>
                    <a:p>
                      <a:pPr algn="ctr"/>
                      <a:r>
                        <a:rPr lang="en-US" sz="100" kern="100">
                          <a:effectLst/>
                        </a:rPr>
                        <a:t>(</a:t>
                      </a:r>
                      <a:r>
                        <a:rPr lang="zh-TW" sz="100" kern="100">
                          <a:effectLst/>
                        </a:rPr>
                        <a:t>核閱數</a:t>
                      </a:r>
                      <a:r>
                        <a:rPr lang="en-US" sz="100" kern="100">
                          <a:effectLst/>
                        </a:rPr>
                        <a:t>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" kern="100">
                          <a:effectLst/>
                        </a:rPr>
                        <a:t>2020</a:t>
                      </a:r>
                      <a:r>
                        <a:rPr lang="zh-TW" sz="100" kern="100">
                          <a:effectLst/>
                        </a:rPr>
                        <a:t>年</a:t>
                      </a:r>
                      <a:r>
                        <a:rPr lang="en-US" sz="100" kern="100">
                          <a:effectLst/>
                        </a:rPr>
                        <a:t>1-9</a:t>
                      </a:r>
                      <a:r>
                        <a:rPr lang="zh-TW" sz="100" kern="100">
                          <a:effectLst/>
                        </a:rPr>
                        <a:t>月</a:t>
                      </a:r>
                    </a:p>
                    <a:p>
                      <a:pPr algn="ctr"/>
                      <a:r>
                        <a:rPr lang="en-US" sz="100" kern="100">
                          <a:effectLst/>
                        </a:rPr>
                        <a:t>(</a:t>
                      </a:r>
                      <a:r>
                        <a:rPr lang="zh-TW" sz="100" kern="100">
                          <a:effectLst/>
                        </a:rPr>
                        <a:t>核閱數</a:t>
                      </a:r>
                      <a:r>
                        <a:rPr lang="en-US" sz="100" kern="100">
                          <a:effectLst/>
                        </a:rPr>
                        <a:t>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02">
                <a:tc>
                  <a:txBody>
                    <a:bodyPr/>
                    <a:lstStyle/>
                    <a:p>
                      <a:r>
                        <a:rPr lang="zh-TW" sz="100" kern="100">
                          <a:effectLst/>
                        </a:rPr>
                        <a:t>營業收入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618,296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610,908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02">
                <a:tc>
                  <a:txBody>
                    <a:bodyPr/>
                    <a:lstStyle/>
                    <a:p>
                      <a:r>
                        <a:rPr lang="zh-TW" sz="100" kern="100">
                          <a:effectLst/>
                        </a:rPr>
                        <a:t>營業損益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(25,161)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(12,418)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36">
                <a:tc>
                  <a:txBody>
                    <a:bodyPr/>
                    <a:lstStyle/>
                    <a:p>
                      <a:r>
                        <a:rPr lang="zh-TW" sz="100" kern="100">
                          <a:effectLst/>
                        </a:rPr>
                        <a:t>營業外收入及支出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17,932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44,374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02">
                <a:tc>
                  <a:txBody>
                    <a:bodyPr/>
                    <a:lstStyle/>
                    <a:p>
                      <a:r>
                        <a:rPr lang="zh-TW" sz="100" kern="100">
                          <a:effectLst/>
                        </a:rPr>
                        <a:t>稅前淨利</a:t>
                      </a:r>
                      <a:r>
                        <a:rPr lang="en-US" sz="100" kern="100">
                          <a:effectLst/>
                        </a:rPr>
                        <a:t>(</a:t>
                      </a:r>
                      <a:r>
                        <a:rPr lang="zh-TW" sz="100" kern="100">
                          <a:effectLst/>
                        </a:rPr>
                        <a:t>損</a:t>
                      </a:r>
                      <a:r>
                        <a:rPr lang="en-US" sz="100" kern="100">
                          <a:effectLst/>
                        </a:rPr>
                        <a:t>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(7,229)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31,956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02">
                <a:tc>
                  <a:txBody>
                    <a:bodyPr/>
                    <a:lstStyle/>
                    <a:p>
                      <a:r>
                        <a:rPr lang="zh-TW" sz="100" kern="100">
                          <a:effectLst/>
                        </a:rPr>
                        <a:t>稅後淨利</a:t>
                      </a:r>
                      <a:r>
                        <a:rPr lang="en-US" sz="100" kern="100">
                          <a:effectLst/>
                        </a:rPr>
                        <a:t>(</a:t>
                      </a:r>
                      <a:r>
                        <a:rPr lang="zh-TW" sz="100" kern="100">
                          <a:effectLst/>
                        </a:rPr>
                        <a:t>損</a:t>
                      </a:r>
                      <a:r>
                        <a:rPr lang="en-US" sz="100" kern="100">
                          <a:effectLst/>
                        </a:rPr>
                        <a:t>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(5,814)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19,768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6637">
                <a:tc>
                  <a:txBody>
                    <a:bodyPr/>
                    <a:lstStyle/>
                    <a:p>
                      <a:r>
                        <a:rPr lang="zh-TW" sz="100" kern="100">
                          <a:effectLst/>
                        </a:rPr>
                        <a:t>稅後淨利</a:t>
                      </a:r>
                      <a:r>
                        <a:rPr lang="en-US" sz="100" kern="100">
                          <a:effectLst/>
                        </a:rPr>
                        <a:t>(</a:t>
                      </a:r>
                      <a:r>
                        <a:rPr lang="zh-TW" sz="100" kern="100">
                          <a:effectLst/>
                        </a:rPr>
                        <a:t>損</a:t>
                      </a:r>
                      <a:r>
                        <a:rPr lang="en-US" sz="100" kern="100">
                          <a:effectLst/>
                        </a:rPr>
                        <a:t>)-</a:t>
                      </a:r>
                      <a:endParaRPr lang="zh-TW" sz="100" kern="100">
                        <a:effectLst/>
                      </a:endParaRPr>
                    </a:p>
                    <a:p>
                      <a:r>
                        <a:rPr lang="zh-TW" sz="100" kern="100">
                          <a:effectLst/>
                        </a:rPr>
                        <a:t>歸屬母公司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(19,951)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(520)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339">
                <a:tc>
                  <a:txBody>
                    <a:bodyPr/>
                    <a:lstStyle/>
                    <a:p>
                      <a:r>
                        <a:rPr lang="zh-TW" sz="100" kern="100">
                          <a:effectLst/>
                        </a:rPr>
                        <a:t>加回</a:t>
                      </a:r>
                      <a:r>
                        <a:rPr lang="en-US" sz="100" kern="100">
                          <a:effectLst/>
                        </a:rPr>
                        <a:t>:</a:t>
                      </a:r>
                      <a:endParaRPr lang="zh-TW" sz="100" kern="100">
                        <a:effectLst/>
                      </a:endParaRPr>
                    </a:p>
                    <a:p>
                      <a:r>
                        <a:rPr lang="en-US" sz="100" kern="100">
                          <a:effectLst/>
                        </a:rPr>
                        <a:t>2020</a:t>
                      </a:r>
                      <a:r>
                        <a:rPr lang="zh-TW" sz="100" kern="100">
                          <a:effectLst/>
                        </a:rPr>
                        <a:t>年</a:t>
                      </a:r>
                      <a:r>
                        <a:rPr lang="en-US" sz="100" kern="100">
                          <a:effectLst/>
                        </a:rPr>
                        <a:t>1-9</a:t>
                      </a:r>
                      <a:r>
                        <a:rPr lang="zh-TW" sz="100" kern="100">
                          <a:effectLst/>
                        </a:rPr>
                        <a:t>月已提列信用減損損失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-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30,482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1871">
                <a:tc>
                  <a:txBody>
                    <a:bodyPr/>
                    <a:lstStyle/>
                    <a:p>
                      <a:r>
                        <a:rPr lang="zh-TW" sz="100" kern="100">
                          <a:effectLst/>
                        </a:rPr>
                        <a:t>調整後</a:t>
                      </a:r>
                      <a:r>
                        <a:rPr lang="en-US" sz="100" kern="100">
                          <a:effectLst/>
                        </a:rPr>
                        <a:t>:</a:t>
                      </a:r>
                      <a:endParaRPr lang="zh-TW" sz="100" kern="100">
                        <a:effectLst/>
                      </a:endParaRPr>
                    </a:p>
                    <a:p>
                      <a:r>
                        <a:rPr lang="zh-TW" sz="100" kern="100">
                          <a:effectLst/>
                        </a:rPr>
                        <a:t>歸屬母公司稅後淨利</a:t>
                      </a:r>
                      <a:r>
                        <a:rPr lang="en-US" sz="100" kern="100">
                          <a:effectLst/>
                        </a:rPr>
                        <a:t>(</a:t>
                      </a:r>
                      <a:r>
                        <a:rPr lang="zh-TW" sz="100" kern="100">
                          <a:effectLst/>
                        </a:rPr>
                        <a:t>損</a:t>
                      </a:r>
                      <a:r>
                        <a:rPr lang="en-US" sz="100" kern="100">
                          <a:effectLst/>
                        </a:rPr>
                        <a:t>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>
                          <a:effectLst/>
                        </a:rPr>
                        <a:t>(19,951)</a:t>
                      </a:r>
                      <a:endParaRPr lang="zh-TW" sz="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kern="100" dirty="0">
                          <a:effectLst/>
                        </a:rPr>
                        <a:t>29,962</a:t>
                      </a:r>
                      <a:endParaRPr lang="zh-TW" sz="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3839" name="投影片編號版面配置區 3">
            <a:extLst>
              <a:ext uri="{FF2B5EF4-FFF2-40B4-BE49-F238E27FC236}">
                <a16:creationId xmlns:a16="http://schemas.microsoft.com/office/drawing/2014/main" id="{D69D2FBA-FBF7-405D-B11A-8106E0CB57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CC090963-A304-4510-88FC-F61F0A4DADE5}" type="slidenum">
              <a:rPr kumimoji="0" lang="en-US" altLang="zh-TW" smtClean="0"/>
              <a:pPr/>
              <a:t>42</a:t>
            </a:fld>
            <a:endParaRPr kumimoji="0" lang="en-US" altLang="zh-TW"/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1BAD5A42-08FE-4571-B4F9-F005924F5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1350" y="792360"/>
            <a:ext cx="203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單位：新台幣仟元</a:t>
            </a:r>
            <a:endParaRPr lang="zh-TW" altLang="zh-TW" dirty="0"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F9CF909-F0AD-46C6-AD54-79C50561B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489606"/>
              </p:ext>
            </p:extLst>
          </p:nvPr>
        </p:nvGraphicFramePr>
        <p:xfrm>
          <a:off x="3038475" y="1231877"/>
          <a:ext cx="7073900" cy="5383700"/>
        </p:xfrm>
        <a:graphic>
          <a:graphicData uri="http://schemas.openxmlformats.org/drawingml/2006/table">
            <a:tbl>
              <a:tblPr/>
              <a:tblGrid>
                <a:gridCol w="3052386">
                  <a:extLst>
                    <a:ext uri="{9D8B030D-6E8A-4147-A177-3AD203B41FA5}">
                      <a16:colId xmlns:a16="http://schemas.microsoft.com/office/drawing/2014/main" val="736369223"/>
                    </a:ext>
                  </a:extLst>
                </a:gridCol>
                <a:gridCol w="2010757">
                  <a:extLst>
                    <a:ext uri="{9D8B030D-6E8A-4147-A177-3AD203B41FA5}">
                      <a16:colId xmlns:a16="http://schemas.microsoft.com/office/drawing/2014/main" val="1286159768"/>
                    </a:ext>
                  </a:extLst>
                </a:gridCol>
                <a:gridCol w="2010757">
                  <a:extLst>
                    <a:ext uri="{9D8B030D-6E8A-4147-A177-3AD203B41FA5}">
                      <a16:colId xmlns:a16="http://schemas.microsoft.com/office/drawing/2014/main" val="2864546522"/>
                    </a:ext>
                  </a:extLst>
                </a:gridCol>
              </a:tblGrid>
              <a:tr h="385035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      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年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度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pPr algn="ctr"/>
                      <a:r>
                        <a:rPr lang="en-US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pPr algn="ctr"/>
                      <a:r>
                        <a:rPr lang="en-US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項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  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目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雷虎科技最近期合併損益比較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368808"/>
                  </a:ext>
                </a:extLst>
              </a:tr>
              <a:tr h="6511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2019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年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1-9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月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pPr algn="ct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核閱數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)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2020</a:t>
                      </a:r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年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1-9</a:t>
                      </a:r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月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pPr algn="ct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</a:t>
                      </a:r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核閱數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)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171430"/>
                  </a:ext>
                </a:extLst>
              </a:tr>
              <a:tr h="441977">
                <a:tc>
                  <a:txBody>
                    <a:bodyPr/>
                    <a:lstStyle/>
                    <a:p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營業收入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618,296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610,908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59473"/>
                  </a:ext>
                </a:extLst>
              </a:tr>
              <a:tr h="454856">
                <a:tc>
                  <a:txBody>
                    <a:bodyPr/>
                    <a:lstStyle/>
                    <a:p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營業損益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(25,161)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(12,418)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240207"/>
                  </a:ext>
                </a:extLst>
              </a:tr>
              <a:tr h="469091">
                <a:tc>
                  <a:txBody>
                    <a:bodyPr/>
                    <a:lstStyle/>
                    <a:p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營業外收入及支出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17,932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44,374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290948"/>
                  </a:ext>
                </a:extLst>
              </a:tr>
              <a:tr h="463668">
                <a:tc>
                  <a:txBody>
                    <a:bodyPr/>
                    <a:lstStyle/>
                    <a:p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稅前淨利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損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)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(7,229)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31,956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991555"/>
                  </a:ext>
                </a:extLst>
              </a:tr>
              <a:tr h="467736">
                <a:tc>
                  <a:txBody>
                    <a:bodyPr/>
                    <a:lstStyle/>
                    <a:p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稅後淨利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</a:t>
                      </a:r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損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)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(5,814)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19,768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912557"/>
                  </a:ext>
                </a:extLst>
              </a:tr>
              <a:tr h="574163">
                <a:tc>
                  <a:txBody>
                    <a:bodyPr/>
                    <a:lstStyle/>
                    <a:p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稅後淨利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</a:t>
                      </a:r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損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)-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歸屬母公司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(19,951)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(520)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734001"/>
                  </a:ext>
                </a:extLst>
              </a:tr>
              <a:tr h="779196">
                <a:tc>
                  <a:txBody>
                    <a:bodyPr/>
                    <a:lstStyle/>
                    <a:p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加回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: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2020</a:t>
                      </a:r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年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1-9</a:t>
                      </a:r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月已提列信用減損損失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-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30,482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321735"/>
                  </a:ext>
                </a:extLst>
              </a:tr>
              <a:tr h="574163">
                <a:tc>
                  <a:txBody>
                    <a:bodyPr/>
                    <a:lstStyle/>
                    <a:p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調整後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: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歸屬母公司稅後淨利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</a:t>
                      </a:r>
                      <a:r>
                        <a:rPr lang="zh-TW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損</a:t>
                      </a: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)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(19,951)</a:t>
                      </a:r>
                      <a:endParaRPr lang="zh-TW" sz="180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29,962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617099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7EAB6E-5FFF-4923-BC7F-D2C71AD2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417" y="2836149"/>
            <a:ext cx="7882467" cy="169418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敬請指教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8E1292-2F62-4AD8-A46B-2D02342935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112" y="0"/>
            <a:ext cx="1694835" cy="1048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843A97-F29D-4528-BAA9-A69F8A8B24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8493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10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7" descr="Member Photo" title="Decorative">
            <a:extLst>
              <a:ext uri="{FF2B5EF4-FFF2-40B4-BE49-F238E27FC236}">
                <a16:creationId xmlns:a16="http://schemas.microsoft.com/office/drawing/2014/main" id="{10D7B446-4830-437D-90F2-78FF39F842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E6B8FC3-C6AB-4C05-AB1A-6A425F4371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4410" y="3410788"/>
            <a:ext cx="2647602" cy="484146"/>
          </a:xfrm>
        </p:spPr>
        <p:txBody>
          <a:bodyPr/>
          <a:lstStyle/>
          <a:p>
            <a:pPr algn="l"/>
            <a:r>
              <a:rPr lang="zh-TW" altLang="en-US" sz="1600" dirty="0"/>
              <a:t>無人載具研發製造、高精度金屬精密加工技術、擁有專業的開發、設計、技術及品保部門</a:t>
            </a:r>
            <a:endParaRPr lang="en-US" sz="16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D905B54-BC78-4D3A-98A7-8BF350FAE6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384" y="2815722"/>
            <a:ext cx="3029712" cy="484145"/>
          </a:xfrm>
        </p:spPr>
        <p:txBody>
          <a:bodyPr/>
          <a:lstStyle/>
          <a:p>
            <a:r>
              <a:rPr lang="zh-TW" altLang="en-US" sz="2800" dirty="0"/>
              <a:t>雷虎科技</a:t>
            </a:r>
            <a:endParaRPr lang="en-US" altLang="zh-TW" sz="2800" dirty="0"/>
          </a:p>
          <a:p>
            <a:r>
              <a:rPr lang="zh-TW" altLang="en-US" sz="2000" dirty="0"/>
              <a:t>台中工業區</a:t>
            </a:r>
            <a:endParaRPr lang="en-US" sz="20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5D841AC-77B9-46F0-877E-EDFD058BCB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sz="1600" dirty="0"/>
              <a:t>生產設計遙控模型產品</a:t>
            </a:r>
            <a:endParaRPr lang="en-US" sz="1600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20F164F-C51A-49BD-BCBB-07C7BED267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54105" y="3046251"/>
            <a:ext cx="2517605" cy="382749"/>
          </a:xfrm>
        </p:spPr>
        <p:txBody>
          <a:bodyPr/>
          <a:lstStyle/>
          <a:p>
            <a:r>
              <a:rPr lang="zh-TW" altLang="en-US" sz="2800" dirty="0"/>
              <a:t>雷碩創新</a:t>
            </a:r>
            <a:endParaRPr lang="en-US" altLang="zh-TW" sz="2800" dirty="0"/>
          </a:p>
          <a:p>
            <a:r>
              <a:rPr lang="zh-TW" altLang="en-US" sz="2800" dirty="0"/>
              <a:t>桃園市龜山區</a:t>
            </a:r>
            <a:endParaRPr lang="en-US" altLang="zh-TW" sz="2800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6997EE2-4A7E-42BA-A9A4-CA8914C6CA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09906" y="5434940"/>
            <a:ext cx="2523737" cy="650165"/>
          </a:xfrm>
        </p:spPr>
        <p:txBody>
          <a:bodyPr/>
          <a:lstStyle/>
          <a:p>
            <a:pPr algn="l"/>
            <a:r>
              <a:rPr lang="zh-TW" altLang="en-US" sz="1600" dirty="0"/>
              <a:t>生產及銷售高低速牙鑽機、電動牙鑽機、自動牙鑽機保養機及相關週邊零配件之醫療器材</a:t>
            </a:r>
            <a:endParaRPr lang="en-US" altLang="zh-TW" sz="1600" dirty="0"/>
          </a:p>
          <a:p>
            <a:pPr algn="l"/>
            <a:r>
              <a:rPr lang="zh-TW" altLang="en-US" sz="1600" dirty="0"/>
              <a:t>興櫃股票代號</a:t>
            </a:r>
            <a:r>
              <a:rPr lang="en-US" altLang="zh-TW" sz="1600" dirty="0"/>
              <a:t>:</a:t>
            </a:r>
            <a:r>
              <a:rPr lang="zh-TW" altLang="en-US" sz="1600" dirty="0"/>
              <a:t> </a:t>
            </a:r>
            <a:r>
              <a:rPr lang="en-US" altLang="zh-TW" sz="1600" dirty="0"/>
              <a:t>6493</a:t>
            </a:r>
          </a:p>
          <a:p>
            <a:pPr algn="l"/>
            <a:endParaRPr lang="en-US" sz="1600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604A973-1FC1-4BD3-A8B8-0C46262D77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09270" y="4979975"/>
            <a:ext cx="2517605" cy="454965"/>
          </a:xfrm>
        </p:spPr>
        <p:txBody>
          <a:bodyPr/>
          <a:lstStyle/>
          <a:p>
            <a:r>
              <a:rPr lang="zh-TW" altLang="en-US" sz="2800" dirty="0"/>
              <a:t>雷虎生技</a:t>
            </a:r>
            <a:endParaRPr lang="en-US" altLang="zh-TW" sz="2800" dirty="0"/>
          </a:p>
          <a:p>
            <a:r>
              <a:rPr lang="zh-TW" altLang="en-US" sz="2000" dirty="0"/>
              <a:t>台中工業區</a:t>
            </a:r>
            <a:endParaRPr lang="en-US" altLang="zh-TW" sz="2000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DC5EC52-0B52-4D0E-B00E-8E5EF35BC9C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66598" y="5600959"/>
            <a:ext cx="2901018" cy="382749"/>
          </a:xfrm>
        </p:spPr>
        <p:txBody>
          <a:bodyPr/>
          <a:lstStyle/>
          <a:p>
            <a:endParaRPr lang="en-US" altLang="zh-TW" sz="3600" dirty="0"/>
          </a:p>
          <a:p>
            <a:endParaRPr lang="en-US" altLang="zh-TW" sz="3600" dirty="0"/>
          </a:p>
          <a:p>
            <a:endParaRPr lang="en-US" altLang="zh-TW" sz="3200" dirty="0"/>
          </a:p>
          <a:p>
            <a:endParaRPr lang="en-US" altLang="zh-TW" sz="3200" dirty="0"/>
          </a:p>
          <a:p>
            <a:endParaRPr lang="en-US" altLang="zh-TW" sz="3200" dirty="0"/>
          </a:p>
          <a:p>
            <a:endParaRPr lang="en-US" altLang="zh-TW" sz="3200" dirty="0"/>
          </a:p>
          <a:p>
            <a:endParaRPr lang="en-US" altLang="zh-TW" sz="3200" dirty="0"/>
          </a:p>
          <a:p>
            <a:endParaRPr lang="en-US" altLang="zh-TW" sz="3200" dirty="0"/>
          </a:p>
          <a:p>
            <a:r>
              <a:rPr lang="zh-TW" altLang="en-US" sz="3200" dirty="0"/>
              <a:t>雷虎科技</a:t>
            </a:r>
          </a:p>
          <a:p>
            <a:endParaRPr lang="en-US" dirty="0"/>
          </a:p>
          <a:p>
            <a:r>
              <a:rPr lang="zh-TW" altLang="en-US" sz="2800" dirty="0"/>
              <a:t>無菌包材事業</a:t>
            </a:r>
            <a:endParaRPr lang="en-US" sz="2800" dirty="0"/>
          </a:p>
        </p:txBody>
      </p:sp>
      <p:pic>
        <p:nvPicPr>
          <p:cNvPr id="29" name="Picture Placeholder 25" descr="Member Photo" title="Decorative">
            <a:extLst>
              <a:ext uri="{FF2B5EF4-FFF2-40B4-BE49-F238E27FC236}">
                <a16:creationId xmlns:a16="http://schemas.microsoft.com/office/drawing/2014/main" id="{1507C138-F295-471C-A7C2-F827C437DE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1EFACF-BEFF-49E4-B318-748105AF00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333" y="1970039"/>
            <a:ext cx="3024515" cy="2435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787283-0D07-4EBA-B919-D50C798E0B0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0521" y="4416552"/>
            <a:ext cx="3009072" cy="2441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478486-4C16-4016-8FE5-1B79564D98F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9313"/>
            <a:ext cx="5317588" cy="1368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AD45BB-69EF-4E77-B91E-38233EF1E23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006" y="0"/>
            <a:ext cx="1694835" cy="1048603"/>
          </a:xfrm>
          <a:prstGeom prst="rect">
            <a:avLst/>
          </a:prstGeom>
        </p:spPr>
      </p:pic>
      <p:pic>
        <p:nvPicPr>
          <p:cNvPr id="10" name="圖片版面配置區 9">
            <a:extLst>
              <a:ext uri="{FF2B5EF4-FFF2-40B4-BE49-F238E27FC236}">
                <a16:creationId xmlns:a16="http://schemas.microsoft.com/office/drawing/2014/main" id="{31D1B2EA-4970-4704-A6A0-646C8B8F14F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8"/>
          <a:srcRect t="5928" b="592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圖片版面配置區 12">
            <a:extLst>
              <a:ext uri="{FF2B5EF4-FFF2-40B4-BE49-F238E27FC236}">
                <a16:creationId xmlns:a16="http://schemas.microsoft.com/office/drawing/2014/main" id="{164CE7C7-3962-41D2-AD28-44AA8E3DF8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9"/>
          <a:srcRect t="7595" b="7595"/>
          <a:stretch>
            <a:fillRect/>
          </a:stretch>
        </p:blipFill>
        <p:spPr>
          <a:xfrm>
            <a:off x="9381766" y="2063812"/>
            <a:ext cx="2785850" cy="222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06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106DC6B-9251-4FB8-B05E-5CFFB65A3368}"/>
              </a:ext>
            </a:extLst>
          </p:cNvPr>
          <p:cNvSpPr txBox="1"/>
          <p:nvPr/>
        </p:nvSpPr>
        <p:spPr>
          <a:xfrm>
            <a:off x="1533525" y="1104900"/>
            <a:ext cx="9467850" cy="4862870"/>
          </a:xfrm>
          <a:prstGeom prst="rect">
            <a:avLst/>
          </a:prstGeom>
          <a:solidFill>
            <a:srgbClr val="114EC9"/>
          </a:solidFill>
          <a:ln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chemeClr val="bg1"/>
                </a:solidFill>
              </a:rPr>
              <a:t>                        </a:t>
            </a:r>
            <a:r>
              <a:rPr lang="zh-TW" altLang="en-US" sz="4400" b="1" dirty="0">
                <a:solidFill>
                  <a:schemeClr val="bg1"/>
                </a:solidFill>
              </a:rPr>
              <a:t>  </a:t>
            </a:r>
            <a:r>
              <a:rPr lang="zh-TW" altLang="en-US" sz="4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市場規模</a:t>
            </a:r>
            <a:r>
              <a:rPr lang="en-US" altLang="zh-TW" sz="5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  <a:p>
            <a:endParaRPr lang="en-US" altLang="zh-TW" sz="36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altLang="zh-TW" sz="4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■</a:t>
            </a:r>
            <a:r>
              <a:rPr lang="zh-TW" altLang="en-US" sz="4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預計</a:t>
            </a:r>
            <a:r>
              <a:rPr lang="en-US" altLang="zh-TW" sz="4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2023</a:t>
            </a:r>
            <a:r>
              <a:rPr lang="zh-TW" altLang="en-US" sz="4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年</a:t>
            </a:r>
            <a:r>
              <a:rPr lang="en-US" altLang="zh-TW" sz="4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</a:t>
            </a:r>
            <a:r>
              <a:rPr lang="zh-TW" altLang="en-US" sz="4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全球無人機銷售量將達</a:t>
            </a:r>
            <a:endParaRPr lang="en-US" altLang="zh-TW" sz="44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4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TW" sz="4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2,400,000</a:t>
            </a:r>
            <a:r>
              <a:rPr lang="zh-TW" altLang="en-US" sz="4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台</a:t>
            </a:r>
            <a:r>
              <a:rPr lang="en-US" altLang="zh-TW" sz="4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zh-TW" altLang="en-US" sz="4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</a:t>
            </a:r>
            <a:endParaRPr lang="en-US" altLang="zh-TW" sz="44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altLang="zh-TW" sz="4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■</a:t>
            </a:r>
            <a:r>
              <a:rPr lang="zh-TW" altLang="en-US" sz="4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複合成長率為</a:t>
            </a:r>
            <a:r>
              <a:rPr lang="en-US" altLang="zh-TW" sz="4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67%.</a:t>
            </a:r>
          </a:p>
          <a:p>
            <a:r>
              <a:rPr lang="en-US" altLang="zh-TW" sz="4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■DJI 2018</a:t>
            </a:r>
            <a:r>
              <a:rPr lang="zh-TW" altLang="en-US" sz="4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年銷售額為人民幣</a:t>
            </a:r>
            <a:r>
              <a:rPr lang="en-US" altLang="zh-TW" sz="4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167</a:t>
            </a:r>
            <a:r>
              <a:rPr lang="zh-TW" altLang="en-US" sz="4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億元。</a:t>
            </a:r>
            <a:endParaRPr lang="en-US" altLang="zh-TW" sz="44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zh-TW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266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2E3909B-6A4F-46EF-9A30-9A392F50E0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6773580"/>
              </p:ext>
            </p:extLst>
          </p:nvPr>
        </p:nvGraphicFramePr>
        <p:xfrm>
          <a:off x="189350" y="769866"/>
          <a:ext cx="11847075" cy="5280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291" name="Picture 13" descr="rata">
            <a:extLst>
              <a:ext uri="{FF2B5EF4-FFF2-40B4-BE49-F238E27FC236}">
                <a16:creationId xmlns:a16="http://schemas.microsoft.com/office/drawing/2014/main" id="{673AACE3-AB97-4B01-9E23-58A96712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6" y="4368800"/>
            <a:ext cx="142716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2" name="投影片編號版面配置區 1">
            <a:extLst>
              <a:ext uri="{FF2B5EF4-FFF2-40B4-BE49-F238E27FC236}">
                <a16:creationId xmlns:a16="http://schemas.microsoft.com/office/drawing/2014/main" id="{B7324FA2-54EE-46FD-ADAD-9B7F17BC1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8975" y="6245225"/>
            <a:ext cx="3952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C4B900D2-5B3A-4F21-BE38-0E37107C1298}" type="slidenum">
              <a:rPr kumimoji="0" lang="en-US" altLang="zh-TW" smtClean="0"/>
              <a:pPr/>
              <a:t>7</a:t>
            </a:fld>
            <a:endParaRPr kumimoji="0" lang="en-US" altLang="zh-TW"/>
          </a:p>
        </p:txBody>
      </p:sp>
      <p:sp>
        <p:nvSpPr>
          <p:cNvPr id="12293" name="標題 1">
            <a:extLst>
              <a:ext uri="{FF2B5EF4-FFF2-40B4-BE49-F238E27FC236}">
                <a16:creationId xmlns:a16="http://schemas.microsoft.com/office/drawing/2014/main" id="{9365DF5A-73F7-4CD8-A3E1-49E9F8E669A3}"/>
              </a:ext>
            </a:extLst>
          </p:cNvPr>
          <p:cNvSpPr>
            <a:spLocks/>
          </p:cNvSpPr>
          <p:nvPr/>
        </p:nvSpPr>
        <p:spPr bwMode="auto">
          <a:xfrm>
            <a:off x="4473576" y="107670"/>
            <a:ext cx="27590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577850" indent="-295275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860425" indent="-282575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143000" indent="-282575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1425575" indent="-282575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1882775" indent="-282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339975" indent="-282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2797175" indent="-282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254375" indent="-282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zh-TW" altLang="en-US" sz="3200" b="1" dirty="0">
                <a:solidFill>
                  <a:srgbClr val="0033CC"/>
                </a:solidFill>
                <a:ea typeface="標楷體" panose="03000509000000000000" pitchFamily="65" charset="-120"/>
              </a:rPr>
              <a:t>台灣精品獎</a:t>
            </a:r>
          </a:p>
        </p:txBody>
      </p:sp>
      <p:pic>
        <p:nvPicPr>
          <p:cNvPr id="12294" name="Picture 32" descr="P15">
            <a:extLst>
              <a:ext uri="{FF2B5EF4-FFF2-40B4-BE49-F238E27FC236}">
                <a16:creationId xmlns:a16="http://schemas.microsoft.com/office/drawing/2014/main" id="{62D3A305-9610-4BBF-B167-677DF4C46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6" y="5016501"/>
            <a:ext cx="75406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橢圓 11">
            <a:extLst>
              <a:ext uri="{FF2B5EF4-FFF2-40B4-BE49-F238E27FC236}">
                <a16:creationId xmlns:a16="http://schemas.microsoft.com/office/drawing/2014/main" id="{7019F8D1-9B8C-413C-8727-1ED77522D777}"/>
              </a:ext>
            </a:extLst>
          </p:cNvPr>
          <p:cNvSpPr/>
          <p:nvPr/>
        </p:nvSpPr>
        <p:spPr>
          <a:xfrm>
            <a:off x="6510339" y="2986089"/>
            <a:ext cx="288925" cy="2889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F3E4068F-6B66-4712-85BB-DF35C4268BD9}"/>
              </a:ext>
            </a:extLst>
          </p:cNvPr>
          <p:cNvSpPr/>
          <p:nvPr/>
        </p:nvSpPr>
        <p:spPr>
          <a:xfrm>
            <a:off x="2565400" y="4695826"/>
            <a:ext cx="287338" cy="2889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73F8A648-06B8-4182-8E4E-B95AA3A6BCC2}"/>
              </a:ext>
            </a:extLst>
          </p:cNvPr>
          <p:cNvSpPr/>
          <p:nvPr/>
        </p:nvSpPr>
        <p:spPr>
          <a:xfrm>
            <a:off x="3790951" y="4175126"/>
            <a:ext cx="288925" cy="2889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4BAD4116-3892-405F-858D-CB577F0D9776}"/>
              </a:ext>
            </a:extLst>
          </p:cNvPr>
          <p:cNvSpPr/>
          <p:nvPr/>
        </p:nvSpPr>
        <p:spPr>
          <a:xfrm>
            <a:off x="4987926" y="3695700"/>
            <a:ext cx="288925" cy="2873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299" name="群組 16">
            <a:extLst>
              <a:ext uri="{FF2B5EF4-FFF2-40B4-BE49-F238E27FC236}">
                <a16:creationId xmlns:a16="http://schemas.microsoft.com/office/drawing/2014/main" id="{48FD6F94-7042-4558-BBED-0D77B9D18173}"/>
              </a:ext>
            </a:extLst>
          </p:cNvPr>
          <p:cNvGrpSpPr>
            <a:grpSpLocks/>
          </p:cNvGrpSpPr>
          <p:nvPr/>
        </p:nvGrpSpPr>
        <p:grpSpPr bwMode="auto">
          <a:xfrm>
            <a:off x="158750" y="3165476"/>
            <a:ext cx="8712200" cy="2225675"/>
            <a:chOff x="-2439842" y="4531340"/>
            <a:chExt cx="8711019" cy="222659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B44F645-4BFA-403E-8F53-230F7E7557D2}"/>
                </a:ext>
              </a:extLst>
            </p:cNvPr>
            <p:cNvSpPr/>
            <p:nvPr/>
          </p:nvSpPr>
          <p:spPr>
            <a:xfrm>
              <a:off x="722029" y="4531340"/>
              <a:ext cx="5549148" cy="52726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92E10898-BD5F-4DEF-B5DB-C2D8F79B7488}"/>
                </a:ext>
              </a:extLst>
            </p:cNvPr>
            <p:cNvSpPr/>
            <p:nvPr/>
          </p:nvSpPr>
          <p:spPr>
            <a:xfrm>
              <a:off x="-2439842" y="6230664"/>
              <a:ext cx="2928541" cy="5272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42240" tIns="142240" rIns="142240" bIns="142240" spcCol="1270" anchor="b"/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1600" b="1" dirty="0">
                  <a:solidFill>
                    <a:srgbClr val="3333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1999</a:t>
              </a:r>
              <a:r>
                <a:rPr lang="zh-TW" altLang="en-US" sz="1600" b="1" dirty="0">
                  <a:solidFill>
                    <a:srgbClr val="3333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</a:t>
              </a:r>
              <a:r>
                <a:rPr lang="en-US" altLang="zh-TW" sz="1600" b="1" dirty="0">
                  <a:solidFill>
                    <a:srgbClr val="3333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30</a:t>
              </a:r>
              <a:r>
                <a:rPr lang="zh-TW" altLang="en-US" sz="1600" b="1" dirty="0">
                  <a:solidFill>
                    <a:srgbClr val="3333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級競賽直升機金質獎</a:t>
              </a:r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701329D6-691C-4FD0-9B31-8FF11B8ECAE0}"/>
              </a:ext>
            </a:extLst>
          </p:cNvPr>
          <p:cNvSpPr/>
          <p:nvPr/>
        </p:nvSpPr>
        <p:spPr>
          <a:xfrm>
            <a:off x="725488" y="3819525"/>
            <a:ext cx="3943350" cy="5270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2240" tIns="142240" rIns="142240" bIns="142240" spcCol="1270" anchor="b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2001</a:t>
            </a:r>
            <a:r>
              <a:rPr lang="zh-TW" altLang="en-US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60</a:t>
            </a:r>
            <a:r>
              <a:rPr lang="zh-TW" altLang="en-US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級競賽直升機金質獎</a:t>
            </a:r>
          </a:p>
        </p:txBody>
      </p:sp>
      <p:pic>
        <p:nvPicPr>
          <p:cNvPr id="12301" name="Picture 36" descr="60">
            <a:extLst>
              <a:ext uri="{FF2B5EF4-FFF2-40B4-BE49-F238E27FC236}">
                <a16:creationId xmlns:a16="http://schemas.microsoft.com/office/drawing/2014/main" id="{76AEBD69-7D54-4223-90BF-BC71CC88C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914" y="3644900"/>
            <a:ext cx="13493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37" descr="2016 Taiwan Excellence">
            <a:extLst>
              <a:ext uri="{FF2B5EF4-FFF2-40B4-BE49-F238E27FC236}">
                <a16:creationId xmlns:a16="http://schemas.microsoft.com/office/drawing/2014/main" id="{6A29F753-CE7A-44A4-9EF7-43265D949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57" b="20288"/>
          <a:stretch>
            <a:fillRect/>
          </a:stretch>
        </p:blipFill>
        <p:spPr bwMode="auto">
          <a:xfrm>
            <a:off x="271464" y="803275"/>
            <a:ext cx="1125537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C51689C4-2BF1-483B-A097-D94C52A3E289}"/>
              </a:ext>
            </a:extLst>
          </p:cNvPr>
          <p:cNvSpPr/>
          <p:nvPr/>
        </p:nvSpPr>
        <p:spPr>
          <a:xfrm>
            <a:off x="3663950" y="4167189"/>
            <a:ext cx="3221038" cy="5286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2240" tIns="142240" rIns="142240" bIns="142240" spcCol="1270" anchor="b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2010</a:t>
            </a:r>
            <a:r>
              <a:rPr lang="zh-TW" altLang="en-US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年海神號潛艇金質獎</a:t>
            </a:r>
          </a:p>
        </p:txBody>
      </p:sp>
      <p:pic>
        <p:nvPicPr>
          <p:cNvPr id="12304" name="Picture 30" descr="20081236085">
            <a:extLst>
              <a:ext uri="{FF2B5EF4-FFF2-40B4-BE49-F238E27FC236}">
                <a16:creationId xmlns:a16="http://schemas.microsoft.com/office/drawing/2014/main" id="{8D49A8E7-A367-4A28-9B5E-4FC5043B0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0601" y="4608513"/>
            <a:ext cx="1039813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CB943441-E7DE-42A8-A897-9F120AC23A01}"/>
              </a:ext>
            </a:extLst>
          </p:cNvPr>
          <p:cNvSpPr/>
          <p:nvPr/>
        </p:nvSpPr>
        <p:spPr>
          <a:xfrm>
            <a:off x="4786313" y="3643313"/>
            <a:ext cx="3446462" cy="5270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2240" tIns="142240" rIns="142240" bIns="142240" spcCol="1270" anchor="b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2016</a:t>
            </a:r>
            <a:r>
              <a:rPr lang="zh-TW" altLang="en-US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年海狼號潛艇銀質獎</a:t>
            </a:r>
          </a:p>
        </p:txBody>
      </p:sp>
      <p:pic>
        <p:nvPicPr>
          <p:cNvPr id="12306" name="圖片 7">
            <a:extLst>
              <a:ext uri="{FF2B5EF4-FFF2-40B4-BE49-F238E27FC236}">
                <a16:creationId xmlns:a16="http://schemas.microsoft.com/office/drawing/2014/main" id="{6082466B-E7A2-4541-A04D-2887C08D2B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5350" y="3952875"/>
            <a:ext cx="9906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橢圓 27">
            <a:extLst>
              <a:ext uri="{FF2B5EF4-FFF2-40B4-BE49-F238E27FC236}">
                <a16:creationId xmlns:a16="http://schemas.microsoft.com/office/drawing/2014/main" id="{9E18E7ED-FF5B-4878-98B5-295429D00972}"/>
              </a:ext>
            </a:extLst>
          </p:cNvPr>
          <p:cNvSpPr/>
          <p:nvPr/>
        </p:nvSpPr>
        <p:spPr>
          <a:xfrm>
            <a:off x="7670801" y="2524125"/>
            <a:ext cx="288925" cy="2873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7180AB9F-EE79-46A4-A229-5EF6D8E69D98}"/>
              </a:ext>
            </a:extLst>
          </p:cNvPr>
          <p:cNvSpPr/>
          <p:nvPr/>
        </p:nvSpPr>
        <p:spPr>
          <a:xfrm>
            <a:off x="8620126" y="2127251"/>
            <a:ext cx="288925" cy="2889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6E1310D-023C-4ACF-8295-331E0502B7F9}"/>
              </a:ext>
            </a:extLst>
          </p:cNvPr>
          <p:cNvSpPr/>
          <p:nvPr/>
        </p:nvSpPr>
        <p:spPr>
          <a:xfrm>
            <a:off x="3162300" y="3295650"/>
            <a:ext cx="2876550" cy="5270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2240" tIns="142240" rIns="142240" bIns="142240" spcCol="1270" anchor="b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2017</a:t>
            </a:r>
            <a:r>
              <a:rPr lang="zh-TW" altLang="en-US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年農業無人機精品獎</a:t>
            </a:r>
          </a:p>
        </p:txBody>
      </p:sp>
      <p:pic>
        <p:nvPicPr>
          <p:cNvPr id="12310" name="Picture 12" descr="CX-180(廣告用3D)20160826">
            <a:extLst>
              <a:ext uri="{FF2B5EF4-FFF2-40B4-BE49-F238E27FC236}">
                <a16:creationId xmlns:a16="http://schemas.microsoft.com/office/drawing/2014/main" id="{945AC8B1-997A-4C36-841D-661882450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2988" y="3046413"/>
            <a:ext cx="125571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4BA79690-B32B-4145-9296-4FE4AA0D60FB}"/>
              </a:ext>
            </a:extLst>
          </p:cNvPr>
          <p:cNvSpPr/>
          <p:nvPr/>
        </p:nvSpPr>
        <p:spPr>
          <a:xfrm>
            <a:off x="4392614" y="2901950"/>
            <a:ext cx="2700337" cy="5270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2240" tIns="142240" rIns="142240" bIns="142240" spcCol="1270" anchor="b"/>
          <a:lstStyle/>
          <a:p>
            <a:pPr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2018</a:t>
            </a:r>
            <a:r>
              <a:rPr lang="zh-TW" altLang="en-US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年空中熱影像雷達偵測搜救無人機銀質獎</a:t>
            </a:r>
          </a:p>
        </p:txBody>
      </p:sp>
      <p:pic>
        <p:nvPicPr>
          <p:cNvPr id="12312" name="圖片 6">
            <a:extLst>
              <a:ext uri="{FF2B5EF4-FFF2-40B4-BE49-F238E27FC236}">
                <a16:creationId xmlns:a16="http://schemas.microsoft.com/office/drawing/2014/main" id="{1DA2E034-CF5B-4C58-B381-C2099BD466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7089" y="2397126"/>
            <a:ext cx="12461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3" name="文字方塊 2">
            <a:extLst>
              <a:ext uri="{FF2B5EF4-FFF2-40B4-BE49-F238E27FC236}">
                <a16:creationId xmlns:a16="http://schemas.microsoft.com/office/drawing/2014/main" id="{9BBE4181-B277-411F-A1E4-575570331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200" y="812801"/>
            <a:ext cx="46926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TW" altLang="en-US" sz="24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歷年榮獲</a:t>
            </a:r>
            <a:r>
              <a:rPr lang="en-US" altLang="zh-TW" sz="24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38</a:t>
            </a:r>
            <a:r>
              <a:rPr lang="zh-TW" altLang="en-US" sz="24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次台灣精品獎</a:t>
            </a:r>
            <a:endParaRPr lang="en-US" altLang="zh-TW" sz="2400" b="1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TW" sz="24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4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次金質獎與</a:t>
            </a:r>
            <a:r>
              <a:rPr lang="en-US" altLang="zh-TW" sz="24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4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次銀質獎</a:t>
            </a:r>
          </a:p>
        </p:txBody>
      </p:sp>
      <p:pic>
        <p:nvPicPr>
          <p:cNvPr id="12314" name="Picture 3" descr="86四衝程引擎">
            <a:extLst>
              <a:ext uri="{FF2B5EF4-FFF2-40B4-BE49-F238E27FC236}">
                <a16:creationId xmlns:a16="http://schemas.microsoft.com/office/drawing/2014/main" id="{33FB381A-AC6B-40AB-80BF-B11D3C890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2026" y="5070476"/>
            <a:ext cx="8286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15" name="群組 31">
            <a:extLst>
              <a:ext uri="{FF2B5EF4-FFF2-40B4-BE49-F238E27FC236}">
                <a16:creationId xmlns:a16="http://schemas.microsoft.com/office/drawing/2014/main" id="{4F771A2A-7218-4EBC-B326-7A99E23F5984}"/>
              </a:ext>
            </a:extLst>
          </p:cNvPr>
          <p:cNvGrpSpPr>
            <a:grpSpLocks/>
          </p:cNvGrpSpPr>
          <p:nvPr/>
        </p:nvGrpSpPr>
        <p:grpSpPr bwMode="auto">
          <a:xfrm>
            <a:off x="723900" y="5160964"/>
            <a:ext cx="8464550" cy="2573337"/>
            <a:chOff x="-3015597" y="2374636"/>
            <a:chExt cx="8464759" cy="2452109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E5FA7E3B-9C75-42D8-9196-3B7D3DF2EFCB}"/>
                </a:ext>
              </a:extLst>
            </p:cNvPr>
            <p:cNvSpPr/>
            <p:nvPr/>
          </p:nvSpPr>
          <p:spPr>
            <a:xfrm>
              <a:off x="1978801" y="4298808"/>
              <a:ext cx="3470361" cy="52793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1F77E4CC-50F3-45B1-91DF-1BCC9257D277}"/>
                </a:ext>
              </a:extLst>
            </p:cNvPr>
            <p:cNvSpPr txBox="1"/>
            <p:nvPr/>
          </p:nvSpPr>
          <p:spPr>
            <a:xfrm>
              <a:off x="-3015597" y="2374636"/>
              <a:ext cx="3470361" cy="5279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28016" bIns="128016" spcCol="1270" anchor="b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1600" b="1" dirty="0">
                  <a:solidFill>
                    <a:srgbClr val="3333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1997</a:t>
              </a:r>
              <a:r>
                <a:rPr lang="zh-TW" altLang="en-US" sz="1600" b="1" dirty="0">
                  <a:solidFill>
                    <a:srgbClr val="3333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年四衝程引擎銀質獎</a:t>
              </a:r>
            </a:p>
          </p:txBody>
        </p:sp>
      </p:grpSp>
      <p:pic>
        <p:nvPicPr>
          <p:cNvPr id="12316" name="Picture 2" descr="85 二衝程系列">
            <a:extLst>
              <a:ext uri="{FF2B5EF4-FFF2-40B4-BE49-F238E27FC236}">
                <a16:creationId xmlns:a16="http://schemas.microsoft.com/office/drawing/2014/main" id="{A535249E-D50C-4777-BAC6-1C85EE3D2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9050" y="5572125"/>
            <a:ext cx="865188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17" name="群組 36">
            <a:extLst>
              <a:ext uri="{FF2B5EF4-FFF2-40B4-BE49-F238E27FC236}">
                <a16:creationId xmlns:a16="http://schemas.microsoft.com/office/drawing/2014/main" id="{E9E5342C-48AA-495D-BD68-BD060F4FF30B}"/>
              </a:ext>
            </a:extLst>
          </p:cNvPr>
          <p:cNvGrpSpPr>
            <a:grpSpLocks/>
          </p:cNvGrpSpPr>
          <p:nvPr/>
        </p:nvGrpSpPr>
        <p:grpSpPr bwMode="auto">
          <a:xfrm>
            <a:off x="-279400" y="5680076"/>
            <a:ext cx="3824288" cy="568325"/>
            <a:chOff x="1625909" y="4299025"/>
            <a:chExt cx="3823253" cy="567333"/>
          </a:xfrm>
        </p:grpSpPr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4598335B-2C73-48D5-8B1A-C886B3406F68}"/>
                </a:ext>
              </a:extLst>
            </p:cNvPr>
            <p:cNvSpPr/>
            <p:nvPr/>
          </p:nvSpPr>
          <p:spPr>
            <a:xfrm>
              <a:off x="1979825" y="4299025"/>
              <a:ext cx="3469337" cy="52771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ABF99C07-DBC3-4DF0-8E62-A96DE0EFA619}"/>
                </a:ext>
              </a:extLst>
            </p:cNvPr>
            <p:cNvSpPr txBox="1"/>
            <p:nvPr/>
          </p:nvSpPr>
          <p:spPr>
            <a:xfrm>
              <a:off x="1625909" y="4338644"/>
              <a:ext cx="3469336" cy="5277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28016" bIns="128016" spcCol="1270" anchor="b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1600" b="1" dirty="0">
                  <a:solidFill>
                    <a:srgbClr val="3333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1996</a:t>
              </a:r>
              <a:r>
                <a:rPr lang="zh-TW" altLang="en-US" sz="1600" b="1" dirty="0">
                  <a:solidFill>
                    <a:srgbClr val="3333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年二衝程引擎銀質獎</a:t>
              </a:r>
            </a:p>
          </p:txBody>
        </p:sp>
      </p:grpSp>
      <p:pic>
        <p:nvPicPr>
          <p:cNvPr id="12318" name="圖片 3">
            <a:extLst>
              <a:ext uri="{FF2B5EF4-FFF2-40B4-BE49-F238E27FC236}">
                <a16:creationId xmlns:a16="http://schemas.microsoft.com/office/drawing/2014/main" id="{0D338A45-1930-4977-B82D-90304A60F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7901" y="3663951"/>
            <a:ext cx="9429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9" name="圖片 5">
            <a:extLst>
              <a:ext uri="{FF2B5EF4-FFF2-40B4-BE49-F238E27FC236}">
                <a16:creationId xmlns:a16="http://schemas.microsoft.com/office/drawing/2014/main" id="{4D52695E-84BF-4E21-B4ED-0E04CE817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1" y="2005014"/>
            <a:ext cx="10636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C337E757-F8DA-4988-A160-7E7B790AF457}"/>
              </a:ext>
            </a:extLst>
          </p:cNvPr>
          <p:cNvSpPr/>
          <p:nvPr/>
        </p:nvSpPr>
        <p:spPr>
          <a:xfrm>
            <a:off x="6013450" y="2176463"/>
            <a:ext cx="1936750" cy="6143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2240" tIns="142240" rIns="142240" bIns="142240" spcCol="1270" anchor="b"/>
          <a:lstStyle/>
          <a:p>
            <a:pPr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2019</a:t>
            </a:r>
            <a:r>
              <a:rPr lang="zh-TW" altLang="en-US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年空中基地台</a:t>
            </a:r>
            <a:endParaRPr lang="en-US" altLang="zh-TW" sz="16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無人機精品獎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899A665-3803-44FE-91A6-5C1EEBF4955E}"/>
              </a:ext>
            </a:extLst>
          </p:cNvPr>
          <p:cNvSpPr/>
          <p:nvPr/>
        </p:nvSpPr>
        <p:spPr>
          <a:xfrm>
            <a:off x="6780214" y="3227388"/>
            <a:ext cx="2790825" cy="5270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2240" tIns="142240" rIns="142240" bIns="142240" spcCol="1270" anchor="b"/>
          <a:lstStyle/>
          <a:p>
            <a:pPr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2019</a:t>
            </a:r>
            <a:r>
              <a:rPr lang="zh-TW" altLang="en-US" sz="16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年海龍號加長型水下探勘六軸無人潛水艇金質獎</a:t>
            </a:r>
          </a:p>
        </p:txBody>
      </p:sp>
      <p:pic>
        <p:nvPicPr>
          <p:cNvPr id="12322" name="Picture 11" descr="Seadragon海龍號聲納掃描八軸水下機器人-大圖">
            <a:extLst>
              <a:ext uri="{FF2B5EF4-FFF2-40B4-BE49-F238E27FC236}">
                <a16:creationId xmlns:a16="http://schemas.microsoft.com/office/drawing/2014/main" id="{33AC964F-28E7-46CB-93B2-BEB4B012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2250" y="1041400"/>
            <a:ext cx="93503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3" name="Picture 12" descr="台灣精品獎參賽新塗裝_800x600">
            <a:extLst>
              <a:ext uri="{FF2B5EF4-FFF2-40B4-BE49-F238E27FC236}">
                <a16:creationId xmlns:a16="http://schemas.microsoft.com/office/drawing/2014/main" id="{4326EEBF-B982-47A8-A0A2-F39410EE0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8689" y="2905126"/>
            <a:ext cx="12223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4" name="Picture 13" descr="Phoenix Isometric_800x600">
            <a:extLst>
              <a:ext uri="{FF2B5EF4-FFF2-40B4-BE49-F238E27FC236}">
                <a16:creationId xmlns:a16="http://schemas.microsoft.com/office/drawing/2014/main" id="{E2DEBABD-0696-4F85-B87B-CEE71CAC1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3114" y="1462088"/>
            <a:ext cx="11699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B1018593-31F4-4670-970E-82C34D2DFA4D}"/>
              </a:ext>
            </a:extLst>
          </p:cNvPr>
          <p:cNvSpPr/>
          <p:nvPr/>
        </p:nvSpPr>
        <p:spPr bwMode="auto">
          <a:xfrm>
            <a:off x="7980363" y="2546350"/>
            <a:ext cx="207645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600" b="1" kern="100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2020</a:t>
            </a:r>
            <a:r>
              <a:rPr lang="zh-TW" altLang="zh-TW" sz="1600" b="1" kern="100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緊急空中基地台</a:t>
            </a:r>
            <a:endParaRPr lang="en-US" altLang="zh-TW" sz="1600" b="1" kern="100" dirty="0">
              <a:solidFill>
                <a:srgbClr val="3333FF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defRPr/>
            </a:pPr>
            <a:r>
              <a:rPr lang="zh-TW" altLang="zh-TW" sz="1600" b="1" kern="100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系統</a:t>
            </a:r>
            <a:r>
              <a:rPr lang="zh-TW" altLang="en-US" sz="1600" b="1" kern="100" dirty="0">
                <a:solidFill>
                  <a:srgbClr val="3333FF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精品獎</a:t>
            </a:r>
            <a:endParaRPr lang="zh-TW" altLang="en-US" sz="1600" b="1" dirty="0">
              <a:solidFill>
                <a:srgbClr val="3333FF"/>
              </a:solidFill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07C98DBF-D4D8-402F-9F3D-D0E5EDDBED24}"/>
              </a:ext>
            </a:extLst>
          </p:cNvPr>
          <p:cNvSpPr/>
          <p:nvPr/>
        </p:nvSpPr>
        <p:spPr bwMode="auto">
          <a:xfrm>
            <a:off x="6977064" y="1406525"/>
            <a:ext cx="18256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600" b="1" kern="1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2020</a:t>
            </a:r>
            <a:r>
              <a:rPr lang="zh-TW" altLang="zh-TW" sz="1600" b="1" kern="100" dirty="0">
                <a:solidFill>
                  <a:srgbClr val="3333FF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長滯空氫燃料</a:t>
            </a:r>
            <a:endParaRPr lang="en-US" altLang="zh-TW" sz="1600" b="1" kern="100" dirty="0">
              <a:solidFill>
                <a:srgbClr val="3333FF"/>
              </a:solidFill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defRPr/>
            </a:pPr>
            <a:r>
              <a:rPr lang="zh-TW" altLang="zh-TW" sz="1600" b="1" kern="100" dirty="0">
                <a:solidFill>
                  <a:srgbClr val="3333FF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電動無人機</a:t>
            </a:r>
            <a:r>
              <a:rPr lang="zh-TW" altLang="en-US" sz="1600" b="1" kern="100" dirty="0">
                <a:solidFill>
                  <a:srgbClr val="3333FF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精品獎</a:t>
            </a:r>
            <a:endParaRPr lang="zh-TW" altLang="en-US" sz="1600" b="1" dirty="0">
              <a:solidFill>
                <a:srgbClr val="3333FF"/>
              </a:solidFill>
            </a:endParaRPr>
          </a:p>
        </p:txBody>
      </p:sp>
      <p:sp>
        <p:nvSpPr>
          <p:cNvPr id="57" name="橢圓 56">
            <a:extLst>
              <a:ext uri="{FF2B5EF4-FFF2-40B4-BE49-F238E27FC236}">
                <a16:creationId xmlns:a16="http://schemas.microsoft.com/office/drawing/2014/main" id="{43B4B508-6DA9-4C90-878F-A1555DD3DF24}"/>
              </a:ext>
            </a:extLst>
          </p:cNvPr>
          <p:cNvSpPr/>
          <p:nvPr/>
        </p:nvSpPr>
        <p:spPr>
          <a:xfrm>
            <a:off x="9499601" y="1679576"/>
            <a:ext cx="288925" cy="2889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8" name="橢圓 57">
            <a:extLst>
              <a:ext uri="{FF2B5EF4-FFF2-40B4-BE49-F238E27FC236}">
                <a16:creationId xmlns:a16="http://schemas.microsoft.com/office/drawing/2014/main" id="{9004C83F-8CAC-413F-9202-78AA0CC60E0A}"/>
              </a:ext>
            </a:extLst>
          </p:cNvPr>
          <p:cNvSpPr/>
          <p:nvPr/>
        </p:nvSpPr>
        <p:spPr>
          <a:xfrm>
            <a:off x="10429876" y="1335089"/>
            <a:ext cx="288925" cy="2889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C31E316E-4BCF-46E1-BE77-55321F99C331}"/>
              </a:ext>
            </a:extLst>
          </p:cNvPr>
          <p:cNvSpPr/>
          <p:nvPr/>
        </p:nvSpPr>
        <p:spPr>
          <a:xfrm>
            <a:off x="7481889" y="806450"/>
            <a:ext cx="28543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600" b="1" kern="1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2020</a:t>
            </a:r>
            <a:r>
              <a:rPr lang="zh-TW" altLang="zh-TW" sz="1600" b="1" kern="100" dirty="0">
                <a:solidFill>
                  <a:srgbClr val="3333FF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海龍號聲納掃描八軸水下</a:t>
            </a:r>
            <a:endParaRPr lang="en-US" altLang="zh-TW" sz="1600" b="1" kern="100" dirty="0">
              <a:solidFill>
                <a:srgbClr val="3333FF"/>
              </a:solidFill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defRPr/>
            </a:pPr>
            <a:r>
              <a:rPr lang="zh-TW" altLang="zh-TW" sz="1600" b="1" kern="100" dirty="0">
                <a:solidFill>
                  <a:srgbClr val="3333FF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機器人</a:t>
            </a:r>
            <a:r>
              <a:rPr lang="zh-TW" altLang="en-US" sz="1600" b="1" kern="100" dirty="0">
                <a:solidFill>
                  <a:srgbClr val="3333FF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銀質獎</a:t>
            </a:r>
            <a:endParaRPr lang="zh-TW" altLang="en-US" sz="1600" b="1" dirty="0">
              <a:solidFill>
                <a:srgbClr val="3333FF"/>
              </a:solidFill>
            </a:endParaRPr>
          </a:p>
        </p:txBody>
      </p:sp>
      <p:pic>
        <p:nvPicPr>
          <p:cNvPr id="12330" name="圖片 2">
            <a:extLst>
              <a:ext uri="{FF2B5EF4-FFF2-40B4-BE49-F238E27FC236}">
                <a16:creationId xmlns:a16="http://schemas.microsoft.com/office/drawing/2014/main" id="{6B32CD3B-5846-4314-B3FA-FA496E93B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5450" y="1622426"/>
            <a:ext cx="12382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B723850-DE00-4460-89A3-6ABD243E848D}"/>
              </a:ext>
            </a:extLst>
          </p:cNvPr>
          <p:cNvSpPr/>
          <p:nvPr/>
        </p:nvSpPr>
        <p:spPr>
          <a:xfrm>
            <a:off x="9158289" y="2259014"/>
            <a:ext cx="2852737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600" b="1" kern="100" dirty="0">
                <a:solidFill>
                  <a:srgbClr val="3333FF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緊急醫療物資運輸無人直升機</a:t>
            </a:r>
            <a:endParaRPr lang="zh-TW" altLang="en-US" sz="1600" b="1" dirty="0">
              <a:solidFill>
                <a:srgbClr val="3333FF"/>
              </a:solidFill>
            </a:endParaRPr>
          </a:p>
        </p:txBody>
      </p:sp>
      <p:sp>
        <p:nvSpPr>
          <p:cNvPr id="12332" name="文字方塊 2">
            <a:extLst>
              <a:ext uri="{FF2B5EF4-FFF2-40B4-BE49-F238E27FC236}">
                <a16:creationId xmlns:a16="http://schemas.microsoft.com/office/drawing/2014/main" id="{9026F59D-30F5-488A-9B9C-80C2F759D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864" y="2019301"/>
            <a:ext cx="5937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600" b="1">
                <a:solidFill>
                  <a:srgbClr val="0035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2021</a:t>
            </a:r>
            <a:endParaRPr lang="zh-TW" altLang="en-US" sz="1600" b="1">
              <a:solidFill>
                <a:srgbClr val="00359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http://robohero.ttrobotix.com/image/pddiot_ft03.jpg">
            <a:extLst>
              <a:ext uri="{FF2B5EF4-FFF2-40B4-BE49-F238E27FC236}">
                <a16:creationId xmlns:a16="http://schemas.microsoft.com/office/drawing/2014/main" id="{7531BF45-C77F-43E3-8317-E9E75CFD1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0514" y="3813175"/>
            <a:ext cx="8413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8">
            <a:extLst>
              <a:ext uri="{FF2B5EF4-FFF2-40B4-BE49-F238E27FC236}">
                <a16:creationId xmlns:a16="http://schemas.microsoft.com/office/drawing/2014/main" id="{0AFE14F9-98A4-4E6D-BAC9-27C7F71ABF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848975" y="6219825"/>
            <a:ext cx="37623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1B66FC61-C914-48CC-8DF4-0540C95C4F57}" type="slidenum">
              <a:rPr kumimoji="0" lang="en-US" altLang="zh-TW" smtClean="0"/>
              <a:pPr/>
              <a:t>8</a:t>
            </a:fld>
            <a:endParaRPr kumimoji="0" lang="en-US" altLang="zh-TW"/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8BAC0C6B-6A6B-49B3-84E5-CC6C2980F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17463"/>
            <a:ext cx="587375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200" b="1">
                <a:solidFill>
                  <a:srgbClr val="0033CC"/>
                </a:solidFill>
              </a:rPr>
              <a:t>UAV Roadmap</a:t>
            </a:r>
            <a:endParaRPr lang="zh-TW" altLang="en-US" sz="3200" b="1">
              <a:solidFill>
                <a:srgbClr val="0033CC"/>
              </a:solidFill>
              <a:ea typeface="標楷體" panose="03000509000000000000" pitchFamily="65" charset="-120"/>
            </a:endParaRPr>
          </a:p>
        </p:txBody>
      </p:sp>
      <p:sp>
        <p:nvSpPr>
          <p:cNvPr id="22533" name="AutoShape 6" descr="https://mail.google.com/mail/u/0/?ui=2&amp;ik=bee7e8665d&amp;view=fimg&amp;th=161e44aa59d4cc86&amp;attid=0.1.1&amp;disp=emb&amp;attbid=ANGjdJ82VTPov3e2fbB2_a8Bk7g71nqq-47K0NIpBWXoYaTq6ozGXyLLbDmMn8210OCmccoTKZchaCw2qKiMtd9z4JljPNgbslaIBlySSNgrWIIozhgJrAiKAujumEY&amp;sz=s0-l75-ft&amp;ats=1519953590330&amp;rm=161e44aa59d4cc86&amp;zw&amp;atsh=1">
            <a:extLst>
              <a:ext uri="{FF2B5EF4-FFF2-40B4-BE49-F238E27FC236}">
                <a16:creationId xmlns:a16="http://schemas.microsoft.com/office/drawing/2014/main" id="{F204EFAF-C3B3-497D-BA73-CC05F1CB4C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86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0ECE706-706B-4FBF-9F66-AA682F37E649}"/>
              </a:ext>
            </a:extLst>
          </p:cNvPr>
          <p:cNvSpPr/>
          <p:nvPr/>
        </p:nvSpPr>
        <p:spPr>
          <a:xfrm>
            <a:off x="8156575" y="4567238"/>
            <a:ext cx="1879600" cy="34925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EFC17765-9E06-46B6-A6D9-C6B1AE798636}"/>
              </a:ext>
            </a:extLst>
          </p:cNvPr>
          <p:cNvSpPr/>
          <p:nvPr/>
        </p:nvSpPr>
        <p:spPr>
          <a:xfrm>
            <a:off x="1822450" y="2897189"/>
            <a:ext cx="2070100" cy="38417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E73DC766-949D-46E7-B2A4-6D33814D4936}"/>
              </a:ext>
            </a:extLst>
          </p:cNvPr>
          <p:cNvSpPr/>
          <p:nvPr/>
        </p:nvSpPr>
        <p:spPr>
          <a:xfrm>
            <a:off x="250825" y="3816351"/>
            <a:ext cx="2909888" cy="38417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7099FDDB-9E61-46FA-B528-453F9E98ED33}"/>
              </a:ext>
            </a:extLst>
          </p:cNvPr>
          <p:cNvSpPr/>
          <p:nvPr/>
        </p:nvSpPr>
        <p:spPr>
          <a:xfrm>
            <a:off x="328613" y="4970464"/>
            <a:ext cx="2779712" cy="38417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7" name="資料庫圖表 6">
            <a:extLst>
              <a:ext uri="{FF2B5EF4-FFF2-40B4-BE49-F238E27FC236}">
                <a16:creationId xmlns:a16="http://schemas.microsoft.com/office/drawing/2014/main" id="{546EA1BB-7A9B-4535-A6E7-387CADD89CDF}"/>
              </a:ext>
            </a:extLst>
          </p:cNvPr>
          <p:cNvGraphicFramePr/>
          <p:nvPr/>
        </p:nvGraphicFramePr>
        <p:xfrm>
          <a:off x="1676558" y="749125"/>
          <a:ext cx="7456344" cy="5108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2539" name="Picture 2" descr="http://img.ttrobotix.com/imgmenu/gpf14g.png">
            <a:extLst>
              <a:ext uri="{FF2B5EF4-FFF2-40B4-BE49-F238E27FC236}">
                <a16:creationId xmlns:a16="http://schemas.microsoft.com/office/drawing/2014/main" id="{62950FEC-E913-44DC-ADD3-289A7C72B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213" y="4857750"/>
            <a:ext cx="172561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4" descr="http://img.ttrobotix.com/imgmenu/xk12.png">
            <a:extLst>
              <a:ext uri="{FF2B5EF4-FFF2-40B4-BE49-F238E27FC236}">
                <a16:creationId xmlns:a16="http://schemas.microsoft.com/office/drawing/2014/main" id="{A2E82014-1F79-48C3-AE5F-6B597ECFD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7276" y="5024438"/>
            <a:ext cx="1763713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6" descr="http://img.ttrobotix.com/imgmenu/Seawolf_W1226.png">
            <a:extLst>
              <a:ext uri="{FF2B5EF4-FFF2-40B4-BE49-F238E27FC236}">
                <a16:creationId xmlns:a16="http://schemas.microsoft.com/office/drawing/2014/main" id="{0C64E14D-9D1C-4E1F-8BA0-C2A7DE725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1589" y="4970463"/>
            <a:ext cx="153987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8" descr="http://img.ttrobotix.com/imgmenu/ASPACE_pdp0.png">
            <a:extLst>
              <a:ext uri="{FF2B5EF4-FFF2-40B4-BE49-F238E27FC236}">
                <a16:creationId xmlns:a16="http://schemas.microsoft.com/office/drawing/2014/main" id="{3B64E346-9F10-4E80-9264-5786ED1B1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1950" y="4875214"/>
            <a:ext cx="1468438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0" descr="http://img.ttrobotix.com/tts-seag.png">
            <a:extLst>
              <a:ext uri="{FF2B5EF4-FFF2-40B4-BE49-F238E27FC236}">
                <a16:creationId xmlns:a16="http://schemas.microsoft.com/office/drawing/2014/main" id="{0D04AA0C-4E71-4E25-AE26-CB053C153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01446">
            <a:off x="10179051" y="3794126"/>
            <a:ext cx="15541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圖片 12">
            <a:extLst>
              <a:ext uri="{FF2B5EF4-FFF2-40B4-BE49-F238E27FC236}">
                <a16:creationId xmlns:a16="http://schemas.microsoft.com/office/drawing/2014/main" id="{7B97ADD5-8E43-49A8-B71A-D39D5CCBAC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13" y="3551239"/>
            <a:ext cx="19812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圖片 13">
            <a:extLst>
              <a:ext uri="{FF2B5EF4-FFF2-40B4-BE49-F238E27FC236}">
                <a16:creationId xmlns:a16="http://schemas.microsoft.com/office/drawing/2014/main" id="{BBF5D1A2-00CA-4DDE-AEAB-F28A2AB39B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4775" y="3551238"/>
            <a:ext cx="1982788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圖片 14">
            <a:extLst>
              <a:ext uri="{FF2B5EF4-FFF2-40B4-BE49-F238E27FC236}">
                <a16:creationId xmlns:a16="http://schemas.microsoft.com/office/drawing/2014/main" id="{619B657D-6ABB-49BA-B669-CA1AAC1AB3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2825" y="3567114"/>
            <a:ext cx="19129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圖片 15">
            <a:extLst>
              <a:ext uri="{FF2B5EF4-FFF2-40B4-BE49-F238E27FC236}">
                <a16:creationId xmlns:a16="http://schemas.microsoft.com/office/drawing/2014/main" id="{E2180DB7-E384-4739-A5BF-86B869E1B5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8338" y="3546476"/>
            <a:ext cx="1928812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171" descr="E700">
            <a:extLst>
              <a:ext uri="{FF2B5EF4-FFF2-40B4-BE49-F238E27FC236}">
                <a16:creationId xmlns:a16="http://schemas.microsoft.com/office/drawing/2014/main" id="{B6558220-DC1D-4CFF-931D-F791DFD64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8413" y="5156201"/>
            <a:ext cx="25574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3" descr="https://www.teamassociated.com/pictures/cars_and_trucks/Nomad/RTR/nomad-both_md.jpg">
            <a:extLst>
              <a:ext uri="{FF2B5EF4-FFF2-40B4-BE49-F238E27FC236}">
                <a16:creationId xmlns:a16="http://schemas.microsoft.com/office/drawing/2014/main" id="{F6C7C448-0AAB-439A-9497-1DE035378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2463" y="4970463"/>
            <a:ext cx="20701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50" name="群組 23">
            <a:extLst>
              <a:ext uri="{FF2B5EF4-FFF2-40B4-BE49-F238E27FC236}">
                <a16:creationId xmlns:a16="http://schemas.microsoft.com/office/drawing/2014/main" id="{AB8C0C19-369F-4391-ABD6-01BF3697392F}"/>
              </a:ext>
            </a:extLst>
          </p:cNvPr>
          <p:cNvGrpSpPr>
            <a:grpSpLocks/>
          </p:cNvGrpSpPr>
          <p:nvPr/>
        </p:nvGrpSpPr>
        <p:grpSpPr bwMode="auto">
          <a:xfrm>
            <a:off x="2679701" y="4564064"/>
            <a:ext cx="1508125" cy="555625"/>
            <a:chOff x="3632134" y="2188106"/>
            <a:chExt cx="1509086" cy="554851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0BCC80F-2E29-4E7F-B9C9-F821B52F9B67}"/>
                </a:ext>
              </a:extLst>
            </p:cNvPr>
            <p:cNvSpPr/>
            <p:nvPr/>
          </p:nvSpPr>
          <p:spPr>
            <a:xfrm>
              <a:off x="3648019" y="2188106"/>
              <a:ext cx="1493201" cy="43912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F2DE3CC6-0B02-4819-A4A1-E80AFCF6CC8C}"/>
                </a:ext>
              </a:extLst>
            </p:cNvPr>
            <p:cNvSpPr txBox="1"/>
            <p:nvPr/>
          </p:nvSpPr>
          <p:spPr>
            <a:xfrm>
              <a:off x="3632134" y="2303832"/>
              <a:ext cx="1493201" cy="439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97256" tIns="0" rIns="0" bIns="0" spcCol="1270"/>
            <a:lstStyle/>
            <a:p>
              <a:pPr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2400" b="1" dirty="0">
                  <a:solidFill>
                    <a:srgbClr val="0033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消費級</a:t>
              </a:r>
            </a:p>
          </p:txBody>
        </p:sp>
      </p:grpSp>
      <p:sp>
        <p:nvSpPr>
          <p:cNvPr id="27" name="橢圓 26">
            <a:extLst>
              <a:ext uri="{FF2B5EF4-FFF2-40B4-BE49-F238E27FC236}">
                <a16:creationId xmlns:a16="http://schemas.microsoft.com/office/drawing/2014/main" id="{FFD808C2-1777-4F5A-BA65-3266E5836BE6}"/>
              </a:ext>
            </a:extLst>
          </p:cNvPr>
          <p:cNvSpPr/>
          <p:nvPr/>
        </p:nvSpPr>
        <p:spPr>
          <a:xfrm>
            <a:off x="2327275" y="4610101"/>
            <a:ext cx="204788" cy="23812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2552" name="群組 2">
            <a:extLst>
              <a:ext uri="{FF2B5EF4-FFF2-40B4-BE49-F238E27FC236}">
                <a16:creationId xmlns:a16="http://schemas.microsoft.com/office/drawing/2014/main" id="{23D34DBD-DFF2-4D1B-83EE-56E292098320}"/>
              </a:ext>
            </a:extLst>
          </p:cNvPr>
          <p:cNvGrpSpPr>
            <a:grpSpLocks/>
          </p:cNvGrpSpPr>
          <p:nvPr/>
        </p:nvGrpSpPr>
        <p:grpSpPr bwMode="auto">
          <a:xfrm>
            <a:off x="633414" y="1317625"/>
            <a:ext cx="5812542" cy="523220"/>
            <a:chOff x="1430338" y="1287463"/>
            <a:chExt cx="5812961" cy="522566"/>
          </a:xfrm>
        </p:grpSpPr>
        <p:sp>
          <p:nvSpPr>
            <p:cNvPr id="22559" name="文字方塊 17">
              <a:extLst>
                <a:ext uri="{FF2B5EF4-FFF2-40B4-BE49-F238E27FC236}">
                  <a16:creationId xmlns:a16="http://schemas.microsoft.com/office/drawing/2014/main" id="{F0C66A64-9E71-47F6-9002-5ADF15790B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0338" y="1287463"/>
              <a:ext cx="5812961" cy="52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altLang="zh-TW" sz="2800" b="1" dirty="0">
                  <a:solidFill>
                    <a:srgbClr val="0033C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RC    Autonomous     5G +  AI</a:t>
              </a:r>
              <a:endParaRPr lang="zh-TW" altLang="en-US" b="1" dirty="0">
                <a:solidFill>
                  <a:srgbClr val="0033C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  <p:sp>
          <p:nvSpPr>
            <p:cNvPr id="2" name="箭號: 向右 1">
              <a:extLst>
                <a:ext uri="{FF2B5EF4-FFF2-40B4-BE49-F238E27FC236}">
                  <a16:creationId xmlns:a16="http://schemas.microsoft.com/office/drawing/2014/main" id="{41719AAA-5F37-4158-A401-2B571321CCBD}"/>
                </a:ext>
              </a:extLst>
            </p:cNvPr>
            <p:cNvSpPr/>
            <p:nvPr/>
          </p:nvSpPr>
          <p:spPr>
            <a:xfrm>
              <a:off x="2360680" y="1471383"/>
              <a:ext cx="331811" cy="22197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0" name="箭號: 向右 29">
              <a:extLst>
                <a:ext uri="{FF2B5EF4-FFF2-40B4-BE49-F238E27FC236}">
                  <a16:creationId xmlns:a16="http://schemas.microsoft.com/office/drawing/2014/main" id="{F2FCBA99-E64F-4B2E-B3D7-DA58AD8E5894}"/>
                </a:ext>
              </a:extLst>
            </p:cNvPr>
            <p:cNvSpPr/>
            <p:nvPr/>
          </p:nvSpPr>
          <p:spPr>
            <a:xfrm>
              <a:off x="4988182" y="1482482"/>
              <a:ext cx="333399" cy="22038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pic>
        <p:nvPicPr>
          <p:cNvPr id="22553" name="圖片 2">
            <a:extLst>
              <a:ext uri="{FF2B5EF4-FFF2-40B4-BE49-F238E27FC236}">
                <a16:creationId xmlns:a16="http://schemas.microsoft.com/office/drawing/2014/main" id="{59916EE5-A0EF-462A-8104-9B6333F13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8438" y="2809875"/>
            <a:ext cx="1020762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11" descr="Seadragon海龍號聲納掃描八軸水下機器人-大圖">
            <a:extLst>
              <a:ext uri="{FF2B5EF4-FFF2-40B4-BE49-F238E27FC236}">
                <a16:creationId xmlns:a16="http://schemas.microsoft.com/office/drawing/2014/main" id="{15E0B1A2-3C20-4730-9E65-8E4F3EED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5601" y="2266950"/>
            <a:ext cx="8350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13" descr="Phoenix Isometric_800x600">
            <a:extLst>
              <a:ext uri="{FF2B5EF4-FFF2-40B4-BE49-F238E27FC236}">
                <a16:creationId xmlns:a16="http://schemas.microsoft.com/office/drawing/2014/main" id="{53538D3E-7429-46C0-9DCE-AC10CF371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6350" y="3019425"/>
            <a:ext cx="163830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6" name="圖片 3">
            <a:extLst>
              <a:ext uri="{FF2B5EF4-FFF2-40B4-BE49-F238E27FC236}">
                <a16:creationId xmlns:a16="http://schemas.microsoft.com/office/drawing/2014/main" id="{86C937F4-B79C-438E-91B8-625595372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2800" y="1031875"/>
            <a:ext cx="1690688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圖片 5">
            <a:extLst>
              <a:ext uri="{FF2B5EF4-FFF2-40B4-BE49-F238E27FC236}">
                <a16:creationId xmlns:a16="http://schemas.microsoft.com/office/drawing/2014/main" id="{DBC4D4FC-C564-442B-9523-AB6734D1C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3189" y="2212976"/>
            <a:ext cx="1119187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圖片 2">
            <a:extLst>
              <a:ext uri="{FF2B5EF4-FFF2-40B4-BE49-F238E27FC236}">
                <a16:creationId xmlns:a16="http://schemas.microsoft.com/office/drawing/2014/main" id="{33A5BDD2-B1F2-49BF-B930-32F9CD3BF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9689" y="1117601"/>
            <a:ext cx="1673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3">
            <a:extLst>
              <a:ext uri="{FF2B5EF4-FFF2-40B4-BE49-F238E27FC236}">
                <a16:creationId xmlns:a16="http://schemas.microsoft.com/office/drawing/2014/main" id="{BB9C0805-9C39-4123-85E8-046C2520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729" y="6403301"/>
            <a:ext cx="538162" cy="361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1E1305-2EEF-4EEF-999F-9E76A0911F7C}" type="slidenum">
              <a:rPr kumimoji="0" lang="zh-TW" altLang="en-US" sz="1400">
                <a:ea typeface="微軟正黑體" panose="020B0604030504040204" pitchFamily="34" charset="-12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kumimoji="0" lang="zh-TW" altLang="en-US" sz="1400" dirty="0"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8CB92D7-259A-4EB0-A8DD-7BBE6752B746}"/>
              </a:ext>
            </a:extLst>
          </p:cNvPr>
          <p:cNvGrpSpPr/>
          <p:nvPr/>
        </p:nvGrpSpPr>
        <p:grpSpPr>
          <a:xfrm>
            <a:off x="1027289" y="567765"/>
            <a:ext cx="10137422" cy="5201461"/>
            <a:chOff x="1049867" y="484881"/>
            <a:chExt cx="10137422" cy="520146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C6FB60E3-320B-4072-8D28-111E9104DCE4}"/>
                </a:ext>
              </a:extLst>
            </p:cNvPr>
            <p:cNvSpPr/>
            <p:nvPr/>
          </p:nvSpPr>
          <p:spPr>
            <a:xfrm>
              <a:off x="1049867" y="484881"/>
              <a:ext cx="10137422" cy="5201461"/>
            </a:xfrm>
            <a:prstGeom prst="rect">
              <a:avLst/>
            </a:prstGeom>
            <a:solidFill>
              <a:srgbClr val="ECF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307219BF-8F8A-4E5D-9A90-94B913B329DD}"/>
                </a:ext>
              </a:extLst>
            </p:cNvPr>
            <p:cNvGrpSpPr/>
            <p:nvPr/>
          </p:nvGrpSpPr>
          <p:grpSpPr>
            <a:xfrm>
              <a:off x="1793164" y="820654"/>
              <a:ext cx="8640762" cy="4865688"/>
              <a:chOff x="1793164" y="820654"/>
              <a:chExt cx="8640762" cy="4865688"/>
            </a:xfrm>
          </p:grpSpPr>
          <p:sp>
            <p:nvSpPr>
              <p:cNvPr id="10" name="矩形: 圓角 9">
                <a:extLst>
                  <a:ext uri="{FF2B5EF4-FFF2-40B4-BE49-F238E27FC236}">
                    <a16:creationId xmlns:a16="http://schemas.microsoft.com/office/drawing/2014/main" id="{DBCD8CDC-27A3-44A3-8D6F-8B4EFAED20FA}"/>
                  </a:ext>
                </a:extLst>
              </p:cNvPr>
              <p:cNvSpPr/>
              <p:nvPr/>
            </p:nvSpPr>
            <p:spPr bwMode="auto">
              <a:xfrm>
                <a:off x="7746289" y="1903330"/>
                <a:ext cx="1919287" cy="36512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eaLnBrk="1" hangingPunct="1">
                  <a:defRPr/>
                </a:pPr>
                <a:r>
                  <a:rPr lang="en-US" altLang="zh-TW" sz="1000" b="1" dirty="0"/>
                  <a:t>T-150</a:t>
                </a:r>
                <a:r>
                  <a:rPr lang="en-US" altLang="zh-TW" sz="914" b="1" dirty="0"/>
                  <a:t> </a:t>
                </a:r>
                <a:r>
                  <a:rPr lang="zh-TW" altLang="en-US" sz="914" b="1" dirty="0"/>
                  <a:t>搭載</a:t>
                </a:r>
                <a:r>
                  <a:rPr lang="en-US" altLang="zh-TW" sz="914" b="1" dirty="0"/>
                  <a:t>Repeater(</a:t>
                </a:r>
                <a:r>
                  <a:rPr lang="zh-TW" altLang="en-US" sz="914" b="1" dirty="0"/>
                  <a:t>採無繫留</a:t>
                </a:r>
                <a:r>
                  <a:rPr lang="en-US" altLang="zh-TW" sz="914" b="1" dirty="0"/>
                  <a:t>)</a:t>
                </a:r>
              </a:p>
              <a:p>
                <a:pPr eaLnBrk="1" hangingPunct="1">
                  <a:defRPr/>
                </a:pPr>
                <a:r>
                  <a:rPr lang="zh-TW" altLang="en-US" sz="914" b="1" dirty="0"/>
                  <a:t>可延伸行動訊號涵蓋</a:t>
                </a:r>
                <a:endParaRPr lang="zh-TW" altLang="zh-TW" sz="914" b="1" dirty="0"/>
              </a:p>
            </p:txBody>
          </p:sp>
          <p:sp>
            <p:nvSpPr>
              <p:cNvPr id="11" name="矩形: 圓角 10">
                <a:extLst>
                  <a:ext uri="{FF2B5EF4-FFF2-40B4-BE49-F238E27FC236}">
                    <a16:creationId xmlns:a16="http://schemas.microsoft.com/office/drawing/2014/main" id="{414E21CA-0E80-468E-BFD9-E69C172E7D96}"/>
                  </a:ext>
                </a:extLst>
              </p:cNvPr>
              <p:cNvSpPr/>
              <p:nvPr/>
            </p:nvSpPr>
            <p:spPr bwMode="auto">
              <a:xfrm>
                <a:off x="6590589" y="820654"/>
                <a:ext cx="2243137" cy="66516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eaLnBrk="1" hangingPunct="1">
                  <a:defRPr/>
                </a:pPr>
                <a:r>
                  <a:rPr lang="en-US" altLang="zh-TW" sz="1000" b="1" dirty="0"/>
                  <a:t>CX-180</a:t>
                </a:r>
                <a:r>
                  <a:rPr lang="zh-TW" altLang="en-US" sz="914" b="1" dirty="0"/>
                  <a:t>搭載小型基地台</a:t>
                </a:r>
                <a:r>
                  <a:rPr lang="en-US" altLang="zh-TW" sz="914" b="1" dirty="0"/>
                  <a:t>(small cell)</a:t>
                </a:r>
              </a:p>
              <a:p>
                <a:pPr eaLnBrk="1" hangingPunct="1">
                  <a:defRPr/>
                </a:pPr>
                <a:r>
                  <a:rPr lang="zh-TW" altLang="en-US" sz="914" b="1" dirty="0"/>
                  <a:t>無人機升空</a:t>
                </a:r>
                <a:r>
                  <a:rPr lang="en-US" altLang="zh-TW" sz="914" b="1" dirty="0"/>
                  <a:t>100M</a:t>
                </a:r>
              </a:p>
              <a:p>
                <a:pPr eaLnBrk="1" hangingPunct="1">
                  <a:defRPr/>
                </a:pPr>
                <a:r>
                  <a:rPr lang="zh-TW" altLang="en-US" sz="914" b="1" dirty="0"/>
                  <a:t>訊號可涵蓋範圍約</a:t>
                </a:r>
                <a:r>
                  <a:rPr lang="en-US" altLang="zh-TW" sz="914" b="1" dirty="0"/>
                  <a:t>35KM</a:t>
                </a:r>
              </a:p>
              <a:p>
                <a:pPr eaLnBrk="1" hangingPunct="1">
                  <a:defRPr/>
                </a:pPr>
                <a:r>
                  <a:rPr lang="zh-TW" altLang="en-US" sz="914" b="1" dirty="0"/>
                  <a:t>採繫留式續航時間可達</a:t>
                </a:r>
                <a:r>
                  <a:rPr lang="en-US" altLang="zh-TW" sz="914" b="1" dirty="0"/>
                  <a:t>6~8</a:t>
                </a:r>
                <a:r>
                  <a:rPr lang="zh-TW" altLang="en-US" sz="914" b="1" dirty="0"/>
                  <a:t>小時</a:t>
                </a:r>
                <a:endParaRPr lang="en-US" altLang="zh-TW" sz="914" b="1" dirty="0"/>
              </a:p>
              <a:p>
                <a:pPr eaLnBrk="1" hangingPunct="1">
                  <a:defRPr/>
                </a:pPr>
                <a:endParaRPr lang="en-US" altLang="zh-TW" sz="619" b="1" dirty="0"/>
              </a:p>
            </p:txBody>
          </p:sp>
          <p:sp>
            <p:nvSpPr>
              <p:cNvPr id="12" name="Rectangle 44">
                <a:extLst>
                  <a:ext uri="{FF2B5EF4-FFF2-40B4-BE49-F238E27FC236}">
                    <a16:creationId xmlns:a16="http://schemas.microsoft.com/office/drawing/2014/main" id="{CA5F8193-6B28-42D9-8723-51430319B4D0}"/>
                  </a:ext>
                </a:extLst>
              </p:cNvPr>
              <p:cNvSpPr/>
              <p:nvPr/>
            </p:nvSpPr>
            <p:spPr bwMode="auto">
              <a:xfrm>
                <a:off x="5420600" y="5165641"/>
                <a:ext cx="973138" cy="3698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>
                <a:spAutoFit/>
              </a:bodyPr>
              <a:lstStyle/>
              <a:p>
                <a:pPr defTabSz="235974">
                  <a:defRPr/>
                </a:pPr>
                <a:r>
                  <a:rPr lang="zh-TW" altLang="en-US" sz="900" b="1" kern="0" dirty="0">
                    <a:latin typeface="微軟正黑體" panose="020B0604030504040204" pitchFamily="34" charset="-120"/>
                  </a:rPr>
                  <a:t>地型、建物</a:t>
                </a:r>
                <a:endParaRPr lang="en-US" altLang="zh-TW" sz="900" b="1" kern="0" dirty="0">
                  <a:latin typeface="微軟正黑體" panose="020B0604030504040204" pitchFamily="34" charset="-120"/>
                </a:endParaRPr>
              </a:p>
              <a:p>
                <a:pPr defTabSz="235974">
                  <a:defRPr/>
                </a:pPr>
                <a:r>
                  <a:rPr lang="zh-TW" altLang="en-US" sz="900" b="1" kern="0" dirty="0">
                    <a:latin typeface="微軟正黑體" panose="020B0604030504040204" pitchFamily="34" charset="-120"/>
                  </a:rPr>
                  <a:t>災害阻檔訊號</a:t>
                </a:r>
                <a:endParaRPr lang="en-US" altLang="zh-TW" sz="900" b="1" kern="0" dirty="0">
                  <a:latin typeface="微軟正黑體" panose="020B0604030504040204" pitchFamily="34" charset="-120"/>
                </a:endParaRPr>
              </a:p>
            </p:txBody>
          </p:sp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EE6A7DB2-5AF3-4BC0-AD83-3CC08EA74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43000"/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 bwMode="auto">
              <a:xfrm>
                <a:off x="7350787" y="2856235"/>
                <a:ext cx="2770739" cy="2072421"/>
              </a:xfrm>
              <a:prstGeom prst="rect">
                <a:avLst/>
              </a:prstGeom>
            </p:spPr>
          </p:pic>
          <p:pic>
            <p:nvPicPr>
              <p:cNvPr id="4105" name="圖片 62">
                <a:extLst>
                  <a:ext uri="{FF2B5EF4-FFF2-40B4-BE49-F238E27FC236}">
                    <a16:creationId xmlns:a16="http://schemas.microsoft.com/office/drawing/2014/main" id="{2DF7AC80-A572-47D9-AC08-DE8E7C0189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7914" y="2201274"/>
                <a:ext cx="2771775" cy="2564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106" name="直線接點 10">
                <a:extLst>
                  <a:ext uri="{FF2B5EF4-FFF2-40B4-BE49-F238E27FC236}">
                    <a16:creationId xmlns:a16="http://schemas.microsoft.com/office/drawing/2014/main" id="{784790C4-5760-4D2C-BAFC-23C758CDDF0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061827" y="2317178"/>
                <a:ext cx="155575" cy="2035470"/>
              </a:xfrm>
              <a:prstGeom prst="line">
                <a:avLst/>
              </a:prstGeom>
              <a:noFill/>
              <a:ln w="31750" algn="ctr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" name="Oval 16">
                <a:extLst>
                  <a:ext uri="{FF2B5EF4-FFF2-40B4-BE49-F238E27FC236}">
                    <a16:creationId xmlns:a16="http://schemas.microsoft.com/office/drawing/2014/main" id="{64A41C29-4F01-4BB2-A1EF-61889A3E9448}"/>
                  </a:ext>
                </a:extLst>
              </p:cNvPr>
              <p:cNvSpPr/>
              <p:nvPr/>
            </p:nvSpPr>
            <p:spPr bwMode="auto">
              <a:xfrm>
                <a:off x="6077826" y="4798930"/>
                <a:ext cx="2119313" cy="60483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E78A769-7FBF-42E2-B687-602AD82E3571}"/>
                  </a:ext>
                </a:extLst>
              </p:cNvPr>
              <p:cNvSpPr/>
              <p:nvPr/>
            </p:nvSpPr>
            <p:spPr bwMode="auto">
              <a:xfrm>
                <a:off x="8690850" y="4737016"/>
                <a:ext cx="1403350" cy="60483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sp>
            <p:nvSpPr>
              <p:cNvPr id="18" name="Oval 16">
                <a:extLst>
                  <a:ext uri="{FF2B5EF4-FFF2-40B4-BE49-F238E27FC236}">
                    <a16:creationId xmlns:a16="http://schemas.microsoft.com/office/drawing/2014/main" id="{5F67FABF-160F-485A-8D07-9E638A8DA059}"/>
                  </a:ext>
                </a:extLst>
              </p:cNvPr>
              <p:cNvSpPr/>
              <p:nvPr/>
            </p:nvSpPr>
            <p:spPr bwMode="auto">
              <a:xfrm>
                <a:off x="3226676" y="4730667"/>
                <a:ext cx="2570163" cy="608013"/>
              </a:xfrm>
              <a:prstGeom prst="ellipse">
                <a:avLst/>
              </a:prstGeom>
              <a:solidFill>
                <a:srgbClr val="4D93D9">
                  <a:lumMod val="60000"/>
                  <a:lumOff val="4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cxnSp>
            <p:nvCxnSpPr>
              <p:cNvPr id="4110" name="直線接點 10">
                <a:extLst>
                  <a:ext uri="{FF2B5EF4-FFF2-40B4-BE49-F238E27FC236}">
                    <a16:creationId xmlns:a16="http://schemas.microsoft.com/office/drawing/2014/main" id="{705B575D-928B-4DD4-BF23-C036C23FBC1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480802" y="2304476"/>
                <a:ext cx="727075" cy="2048172"/>
              </a:xfrm>
              <a:prstGeom prst="line">
                <a:avLst/>
              </a:prstGeom>
              <a:noFill/>
              <a:ln w="31750" algn="ctr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375BB62F-A799-46DF-A604-D9D83CDC9C15}"/>
                  </a:ext>
                </a:extLst>
              </p:cNvPr>
              <p:cNvSpPr/>
              <p:nvPr/>
            </p:nvSpPr>
            <p:spPr bwMode="auto">
              <a:xfrm>
                <a:off x="5541251" y="3898816"/>
                <a:ext cx="893763" cy="1100138"/>
              </a:xfrm>
              <a:prstGeom prst="triangle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0B174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CC487948-2A30-40EE-9A32-4F881B1F8FBF}"/>
                  </a:ext>
                </a:extLst>
              </p:cNvPr>
              <p:cNvSpPr/>
              <p:nvPr/>
            </p:nvSpPr>
            <p:spPr bwMode="auto">
              <a:xfrm>
                <a:off x="5280901" y="3898816"/>
                <a:ext cx="893763" cy="1100138"/>
              </a:xfrm>
              <a:prstGeom prst="triangle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0B174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sp>
            <p:nvSpPr>
              <p:cNvPr id="22" name="Freeform 3">
                <a:extLst>
                  <a:ext uri="{FF2B5EF4-FFF2-40B4-BE49-F238E27FC236}">
                    <a16:creationId xmlns:a16="http://schemas.microsoft.com/office/drawing/2014/main" id="{51A9C161-4D93-45C4-8F79-30D6F897A9BD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4363326" y="5132304"/>
                <a:ext cx="454025" cy="311150"/>
              </a:xfrm>
              <a:custGeom>
                <a:avLst/>
                <a:gdLst>
                  <a:gd name="T0" fmla="*/ 2147483647 w 461"/>
                  <a:gd name="T1" fmla="*/ 2147483647 h 310"/>
                  <a:gd name="T2" fmla="*/ 2147483647 w 461"/>
                  <a:gd name="T3" fmla="*/ 2147483647 h 310"/>
                  <a:gd name="T4" fmla="*/ 2147483647 w 461"/>
                  <a:gd name="T5" fmla="*/ 2147483647 h 310"/>
                  <a:gd name="T6" fmla="*/ 2147483647 w 461"/>
                  <a:gd name="T7" fmla="*/ 2147483647 h 310"/>
                  <a:gd name="T8" fmla="*/ 2147483647 w 461"/>
                  <a:gd name="T9" fmla="*/ 2147483647 h 310"/>
                  <a:gd name="T10" fmla="*/ 2147483647 w 461"/>
                  <a:gd name="T11" fmla="*/ 2147483647 h 310"/>
                  <a:gd name="T12" fmla="*/ 2147483647 w 461"/>
                  <a:gd name="T13" fmla="*/ 2147483647 h 310"/>
                  <a:gd name="T14" fmla="*/ 2147483647 w 461"/>
                  <a:gd name="T15" fmla="*/ 2147483647 h 310"/>
                  <a:gd name="T16" fmla="*/ 0 w 461"/>
                  <a:gd name="T17" fmla="*/ 2147483647 h 310"/>
                  <a:gd name="T18" fmla="*/ 2147483647 w 461"/>
                  <a:gd name="T19" fmla="*/ 2147483647 h 310"/>
                  <a:gd name="T20" fmla="*/ 2147483647 w 461"/>
                  <a:gd name="T21" fmla="*/ 2147483647 h 310"/>
                  <a:gd name="T22" fmla="*/ 2147483647 w 461"/>
                  <a:gd name="T23" fmla="*/ 2147483647 h 310"/>
                  <a:gd name="T24" fmla="*/ 2147483647 w 461"/>
                  <a:gd name="T25" fmla="*/ 2147483647 h 310"/>
                  <a:gd name="T26" fmla="*/ 2147483647 w 461"/>
                  <a:gd name="T27" fmla="*/ 2147483647 h 310"/>
                  <a:gd name="T28" fmla="*/ 2147483647 w 461"/>
                  <a:gd name="T29" fmla="*/ 2147483647 h 310"/>
                  <a:gd name="T30" fmla="*/ 2147483647 w 461"/>
                  <a:gd name="T31" fmla="*/ 2147483647 h 310"/>
                  <a:gd name="T32" fmla="*/ 2147483647 w 461"/>
                  <a:gd name="T33" fmla="*/ 2147483647 h 310"/>
                  <a:gd name="T34" fmla="*/ 2147483647 w 461"/>
                  <a:gd name="T35" fmla="*/ 2147483647 h 310"/>
                  <a:gd name="T36" fmla="*/ 2147483647 w 461"/>
                  <a:gd name="T37" fmla="*/ 2147483647 h 310"/>
                  <a:gd name="T38" fmla="*/ 2147483647 w 461"/>
                  <a:gd name="T39" fmla="*/ 2147483647 h 310"/>
                  <a:gd name="T40" fmla="*/ 2147483647 w 461"/>
                  <a:gd name="T41" fmla="*/ 2147483647 h 310"/>
                  <a:gd name="T42" fmla="*/ 2147483647 w 461"/>
                  <a:gd name="T43" fmla="*/ 2147483647 h 310"/>
                  <a:gd name="T44" fmla="*/ 2147483647 w 461"/>
                  <a:gd name="T45" fmla="*/ 2147483647 h 310"/>
                  <a:gd name="T46" fmla="*/ 2147483647 w 461"/>
                  <a:gd name="T47" fmla="*/ 2147483647 h 310"/>
                  <a:gd name="T48" fmla="*/ 2147483647 w 461"/>
                  <a:gd name="T49" fmla="*/ 2147483647 h 310"/>
                  <a:gd name="T50" fmla="*/ 2147483647 w 461"/>
                  <a:gd name="T51" fmla="*/ 2147483647 h 310"/>
                  <a:gd name="T52" fmla="*/ 2147483647 w 461"/>
                  <a:gd name="T53" fmla="*/ 2147483647 h 310"/>
                  <a:gd name="T54" fmla="*/ 2147483647 w 461"/>
                  <a:gd name="T55" fmla="*/ 2147483647 h 310"/>
                  <a:gd name="T56" fmla="*/ 2147483647 w 461"/>
                  <a:gd name="T57" fmla="*/ 2147483647 h 310"/>
                  <a:gd name="T58" fmla="*/ 2147483647 w 461"/>
                  <a:gd name="T59" fmla="*/ 2147483647 h 310"/>
                  <a:gd name="T60" fmla="*/ 2147483647 w 461"/>
                  <a:gd name="T61" fmla="*/ 2147483647 h 310"/>
                  <a:gd name="T62" fmla="*/ 2147483647 w 461"/>
                  <a:gd name="T63" fmla="*/ 2147483647 h 310"/>
                  <a:gd name="T64" fmla="*/ 2147483647 w 461"/>
                  <a:gd name="T65" fmla="*/ 2147483647 h 310"/>
                  <a:gd name="T66" fmla="*/ 2147483647 w 461"/>
                  <a:gd name="T67" fmla="*/ 2147483647 h 310"/>
                  <a:gd name="T68" fmla="*/ 2147483647 w 461"/>
                  <a:gd name="T69" fmla="*/ 2147483647 h 310"/>
                  <a:gd name="T70" fmla="*/ 2147483647 w 461"/>
                  <a:gd name="T71" fmla="*/ 2147483647 h 310"/>
                  <a:gd name="T72" fmla="*/ 2147483647 w 461"/>
                  <a:gd name="T73" fmla="*/ 2147483647 h 310"/>
                  <a:gd name="T74" fmla="*/ 2147483647 w 461"/>
                  <a:gd name="T75" fmla="*/ 2147483647 h 310"/>
                  <a:gd name="T76" fmla="*/ 2147483647 w 461"/>
                  <a:gd name="T77" fmla="*/ 2147483647 h 310"/>
                  <a:gd name="T78" fmla="*/ 2147483647 w 461"/>
                  <a:gd name="T79" fmla="*/ 2147483647 h 310"/>
                  <a:gd name="T80" fmla="*/ 2147483647 w 461"/>
                  <a:gd name="T81" fmla="*/ 2147483647 h 310"/>
                  <a:gd name="T82" fmla="*/ 2147483647 w 461"/>
                  <a:gd name="T83" fmla="*/ 2147483647 h 310"/>
                  <a:gd name="T84" fmla="*/ 2147483647 w 461"/>
                  <a:gd name="T85" fmla="*/ 2147483647 h 310"/>
                  <a:gd name="T86" fmla="*/ 2147483647 w 461"/>
                  <a:gd name="T87" fmla="*/ 2147483647 h 310"/>
                  <a:gd name="T88" fmla="*/ 2147483647 w 461"/>
                  <a:gd name="T89" fmla="*/ 2147483647 h 310"/>
                  <a:gd name="T90" fmla="*/ 2147483647 w 461"/>
                  <a:gd name="T91" fmla="*/ 2147483647 h 310"/>
                  <a:gd name="T92" fmla="*/ 2147483647 w 461"/>
                  <a:gd name="T93" fmla="*/ 2147483647 h 310"/>
                  <a:gd name="T94" fmla="*/ 2147483647 w 461"/>
                  <a:gd name="T95" fmla="*/ 2147483647 h 310"/>
                  <a:gd name="T96" fmla="*/ 2147483647 w 461"/>
                  <a:gd name="T97" fmla="*/ 2147483647 h 310"/>
                  <a:gd name="T98" fmla="*/ 2147483647 w 461"/>
                  <a:gd name="T99" fmla="*/ 2147483647 h 310"/>
                  <a:gd name="T100" fmla="*/ 2147483647 w 461"/>
                  <a:gd name="T101" fmla="*/ 2147483647 h 310"/>
                  <a:gd name="T102" fmla="*/ 2147483647 w 461"/>
                  <a:gd name="T103" fmla="*/ 2147483647 h 310"/>
                  <a:gd name="T104" fmla="*/ 2147483647 w 461"/>
                  <a:gd name="T105" fmla="*/ 2147483647 h 310"/>
                  <a:gd name="T106" fmla="*/ 2147483647 w 461"/>
                  <a:gd name="T107" fmla="*/ 2147483647 h 310"/>
                  <a:gd name="T108" fmla="*/ 2147483647 w 461"/>
                  <a:gd name="T109" fmla="*/ 2147483647 h 310"/>
                  <a:gd name="T110" fmla="*/ 2147483647 w 461"/>
                  <a:gd name="T111" fmla="*/ 2147483647 h 310"/>
                  <a:gd name="T112" fmla="*/ 2147483647 w 461"/>
                  <a:gd name="T113" fmla="*/ 2147483647 h 310"/>
                  <a:gd name="T114" fmla="*/ 2147483647 w 461"/>
                  <a:gd name="T115" fmla="*/ 2147483647 h 310"/>
                  <a:gd name="T116" fmla="*/ 2147483647 w 461"/>
                  <a:gd name="T117" fmla="*/ 2147483647 h 310"/>
                  <a:gd name="T118" fmla="*/ 2147483647 w 461"/>
                  <a:gd name="T119" fmla="*/ 2147483647 h 310"/>
                  <a:gd name="T120" fmla="*/ 2147483647 w 461"/>
                  <a:gd name="T121" fmla="*/ 2147483647 h 310"/>
                  <a:gd name="T122" fmla="*/ 2147483647 w 461"/>
                  <a:gd name="T123" fmla="*/ 2147483647 h 310"/>
                  <a:gd name="T124" fmla="*/ 2147483647 w 461"/>
                  <a:gd name="T125" fmla="*/ 2147483647 h 31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61" h="310">
                    <a:moveTo>
                      <a:pt x="449" y="165"/>
                    </a:moveTo>
                    <a:cubicBezTo>
                      <a:pt x="444" y="158"/>
                      <a:pt x="438" y="153"/>
                      <a:pt x="431" y="149"/>
                    </a:cubicBezTo>
                    <a:cubicBezTo>
                      <a:pt x="439" y="138"/>
                      <a:pt x="444" y="125"/>
                      <a:pt x="444" y="111"/>
                    </a:cubicBezTo>
                    <a:cubicBezTo>
                      <a:pt x="444" y="102"/>
                      <a:pt x="442" y="93"/>
                      <a:pt x="438" y="85"/>
                    </a:cubicBezTo>
                    <a:cubicBezTo>
                      <a:pt x="432" y="72"/>
                      <a:pt x="422" y="61"/>
                      <a:pt x="409" y="55"/>
                    </a:cubicBezTo>
                    <a:cubicBezTo>
                      <a:pt x="401" y="51"/>
                      <a:pt x="392" y="49"/>
                      <a:pt x="382" y="49"/>
                    </a:cubicBezTo>
                    <a:cubicBezTo>
                      <a:pt x="348" y="49"/>
                      <a:pt x="321" y="77"/>
                      <a:pt x="321" y="111"/>
                    </a:cubicBezTo>
                    <a:cubicBezTo>
                      <a:pt x="321" y="125"/>
                      <a:pt x="326" y="138"/>
                      <a:pt x="334" y="149"/>
                    </a:cubicBezTo>
                    <a:cubicBezTo>
                      <a:pt x="329" y="151"/>
                      <a:pt x="325" y="155"/>
                      <a:pt x="321" y="158"/>
                    </a:cubicBezTo>
                    <a:cubicBezTo>
                      <a:pt x="320" y="157"/>
                      <a:pt x="319" y="155"/>
                      <a:pt x="318" y="154"/>
                    </a:cubicBezTo>
                    <a:cubicBezTo>
                      <a:pt x="311" y="145"/>
                      <a:pt x="302" y="137"/>
                      <a:pt x="293" y="132"/>
                    </a:cubicBezTo>
                    <a:cubicBezTo>
                      <a:pt x="304" y="118"/>
                      <a:pt x="311" y="100"/>
                      <a:pt x="311" y="80"/>
                    </a:cubicBezTo>
                    <a:cubicBezTo>
                      <a:pt x="311" y="65"/>
                      <a:pt x="307" y="50"/>
                      <a:pt x="299" y="37"/>
                    </a:cubicBezTo>
                    <a:cubicBezTo>
                      <a:pt x="296" y="34"/>
                      <a:pt x="291" y="33"/>
                      <a:pt x="288" y="35"/>
                    </a:cubicBezTo>
                    <a:cubicBezTo>
                      <a:pt x="284" y="37"/>
                      <a:pt x="283" y="42"/>
                      <a:pt x="285" y="46"/>
                    </a:cubicBezTo>
                    <a:cubicBezTo>
                      <a:pt x="292" y="56"/>
                      <a:pt x="295" y="68"/>
                      <a:pt x="295" y="80"/>
                    </a:cubicBezTo>
                    <a:cubicBezTo>
                      <a:pt x="295" y="116"/>
                      <a:pt x="266" y="144"/>
                      <a:pt x="231" y="144"/>
                    </a:cubicBezTo>
                    <a:cubicBezTo>
                      <a:pt x="196" y="144"/>
                      <a:pt x="167" y="116"/>
                      <a:pt x="167" y="80"/>
                    </a:cubicBezTo>
                    <a:cubicBezTo>
                      <a:pt x="167" y="45"/>
                      <a:pt x="196" y="16"/>
                      <a:pt x="231" y="16"/>
                    </a:cubicBezTo>
                    <a:cubicBezTo>
                      <a:pt x="243" y="16"/>
                      <a:pt x="255" y="20"/>
                      <a:pt x="265" y="26"/>
                    </a:cubicBezTo>
                    <a:cubicBezTo>
                      <a:pt x="269" y="28"/>
                      <a:pt x="274" y="27"/>
                      <a:pt x="276" y="24"/>
                    </a:cubicBezTo>
                    <a:cubicBezTo>
                      <a:pt x="279" y="20"/>
                      <a:pt x="278" y="15"/>
                      <a:pt x="274" y="13"/>
                    </a:cubicBezTo>
                    <a:cubicBezTo>
                      <a:pt x="261" y="4"/>
                      <a:pt x="246" y="0"/>
                      <a:pt x="231" y="0"/>
                    </a:cubicBezTo>
                    <a:cubicBezTo>
                      <a:pt x="187" y="0"/>
                      <a:pt x="151" y="36"/>
                      <a:pt x="151" y="80"/>
                    </a:cubicBezTo>
                    <a:cubicBezTo>
                      <a:pt x="151" y="100"/>
                      <a:pt x="158" y="118"/>
                      <a:pt x="169" y="132"/>
                    </a:cubicBezTo>
                    <a:cubicBezTo>
                      <a:pt x="160" y="137"/>
                      <a:pt x="151" y="145"/>
                      <a:pt x="144" y="154"/>
                    </a:cubicBezTo>
                    <a:cubicBezTo>
                      <a:pt x="143" y="155"/>
                      <a:pt x="142" y="157"/>
                      <a:pt x="140" y="159"/>
                    </a:cubicBezTo>
                    <a:cubicBezTo>
                      <a:pt x="137" y="155"/>
                      <a:pt x="132" y="151"/>
                      <a:pt x="128" y="149"/>
                    </a:cubicBezTo>
                    <a:cubicBezTo>
                      <a:pt x="136" y="138"/>
                      <a:pt x="141" y="125"/>
                      <a:pt x="141" y="111"/>
                    </a:cubicBezTo>
                    <a:cubicBezTo>
                      <a:pt x="141" y="102"/>
                      <a:pt x="139" y="93"/>
                      <a:pt x="135" y="85"/>
                    </a:cubicBezTo>
                    <a:cubicBezTo>
                      <a:pt x="129" y="72"/>
                      <a:pt x="118" y="61"/>
                      <a:pt x="105" y="55"/>
                    </a:cubicBezTo>
                    <a:cubicBezTo>
                      <a:pt x="97" y="51"/>
                      <a:pt x="88" y="49"/>
                      <a:pt x="79" y="49"/>
                    </a:cubicBezTo>
                    <a:cubicBezTo>
                      <a:pt x="45" y="49"/>
                      <a:pt x="17" y="77"/>
                      <a:pt x="17" y="111"/>
                    </a:cubicBezTo>
                    <a:cubicBezTo>
                      <a:pt x="17" y="125"/>
                      <a:pt x="22" y="138"/>
                      <a:pt x="30" y="149"/>
                    </a:cubicBezTo>
                    <a:cubicBezTo>
                      <a:pt x="23" y="153"/>
                      <a:pt x="17" y="158"/>
                      <a:pt x="12" y="165"/>
                    </a:cubicBezTo>
                    <a:cubicBezTo>
                      <a:pt x="5" y="174"/>
                      <a:pt x="0" y="186"/>
                      <a:pt x="0" y="19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76"/>
                      <a:pt x="7" y="284"/>
                      <a:pt x="17" y="284"/>
                    </a:cubicBezTo>
                    <a:cubicBezTo>
                      <a:pt x="128" y="284"/>
                      <a:pt x="128" y="284"/>
                      <a:pt x="128" y="284"/>
                    </a:cubicBezTo>
                    <a:cubicBezTo>
                      <a:pt x="128" y="288"/>
                      <a:pt x="128" y="288"/>
                      <a:pt x="128" y="288"/>
                    </a:cubicBezTo>
                    <a:cubicBezTo>
                      <a:pt x="128" y="300"/>
                      <a:pt x="136" y="310"/>
                      <a:pt x="148" y="310"/>
                    </a:cubicBezTo>
                    <a:cubicBezTo>
                      <a:pt x="314" y="310"/>
                      <a:pt x="314" y="310"/>
                      <a:pt x="314" y="310"/>
                    </a:cubicBezTo>
                    <a:cubicBezTo>
                      <a:pt x="326" y="310"/>
                      <a:pt x="334" y="300"/>
                      <a:pt x="334" y="288"/>
                    </a:cubicBezTo>
                    <a:cubicBezTo>
                      <a:pt x="334" y="284"/>
                      <a:pt x="334" y="284"/>
                      <a:pt x="334" y="284"/>
                    </a:cubicBezTo>
                    <a:cubicBezTo>
                      <a:pt x="444" y="284"/>
                      <a:pt x="444" y="284"/>
                      <a:pt x="444" y="284"/>
                    </a:cubicBezTo>
                    <a:cubicBezTo>
                      <a:pt x="454" y="284"/>
                      <a:pt x="461" y="276"/>
                      <a:pt x="461" y="266"/>
                    </a:cubicBezTo>
                    <a:cubicBezTo>
                      <a:pt x="461" y="198"/>
                      <a:pt x="461" y="198"/>
                      <a:pt x="461" y="198"/>
                    </a:cubicBezTo>
                    <a:cubicBezTo>
                      <a:pt x="461" y="186"/>
                      <a:pt x="456" y="174"/>
                      <a:pt x="449" y="165"/>
                    </a:cubicBezTo>
                    <a:close/>
                    <a:moveTo>
                      <a:pt x="79" y="65"/>
                    </a:moveTo>
                    <a:cubicBezTo>
                      <a:pt x="86" y="65"/>
                      <a:pt x="92" y="67"/>
                      <a:pt x="98" y="70"/>
                    </a:cubicBezTo>
                    <a:cubicBezTo>
                      <a:pt x="108" y="74"/>
                      <a:pt x="116" y="82"/>
                      <a:pt x="120" y="92"/>
                    </a:cubicBezTo>
                    <a:cubicBezTo>
                      <a:pt x="123" y="97"/>
                      <a:pt x="125" y="104"/>
                      <a:pt x="125" y="111"/>
                    </a:cubicBezTo>
                    <a:cubicBezTo>
                      <a:pt x="125" y="125"/>
                      <a:pt x="118" y="137"/>
                      <a:pt x="109" y="146"/>
                    </a:cubicBezTo>
                    <a:cubicBezTo>
                      <a:pt x="108" y="146"/>
                      <a:pt x="107" y="147"/>
                      <a:pt x="106" y="147"/>
                    </a:cubicBezTo>
                    <a:cubicBezTo>
                      <a:pt x="106" y="148"/>
                      <a:pt x="106" y="148"/>
                      <a:pt x="105" y="148"/>
                    </a:cubicBezTo>
                    <a:cubicBezTo>
                      <a:pt x="105" y="149"/>
                      <a:pt x="104" y="149"/>
                      <a:pt x="103" y="150"/>
                    </a:cubicBezTo>
                    <a:cubicBezTo>
                      <a:pt x="103" y="150"/>
                      <a:pt x="102" y="150"/>
                      <a:pt x="102" y="151"/>
                    </a:cubicBezTo>
                    <a:cubicBezTo>
                      <a:pt x="101" y="151"/>
                      <a:pt x="100" y="151"/>
                      <a:pt x="100" y="152"/>
                    </a:cubicBezTo>
                    <a:cubicBezTo>
                      <a:pt x="99" y="152"/>
                      <a:pt x="98" y="152"/>
                      <a:pt x="98" y="153"/>
                    </a:cubicBezTo>
                    <a:cubicBezTo>
                      <a:pt x="97" y="153"/>
                      <a:pt x="97" y="153"/>
                      <a:pt x="96" y="153"/>
                    </a:cubicBezTo>
                    <a:cubicBezTo>
                      <a:pt x="95" y="154"/>
                      <a:pt x="94" y="154"/>
                      <a:pt x="94" y="154"/>
                    </a:cubicBezTo>
                    <a:cubicBezTo>
                      <a:pt x="93" y="154"/>
                      <a:pt x="92" y="155"/>
                      <a:pt x="92" y="155"/>
                    </a:cubicBezTo>
                    <a:cubicBezTo>
                      <a:pt x="91" y="155"/>
                      <a:pt x="90" y="155"/>
                      <a:pt x="89" y="156"/>
                    </a:cubicBezTo>
                    <a:cubicBezTo>
                      <a:pt x="89" y="156"/>
                      <a:pt x="88" y="156"/>
                      <a:pt x="88" y="156"/>
                    </a:cubicBezTo>
                    <a:cubicBezTo>
                      <a:pt x="87" y="156"/>
                      <a:pt x="86" y="156"/>
                      <a:pt x="84" y="156"/>
                    </a:cubicBezTo>
                    <a:cubicBezTo>
                      <a:pt x="84" y="156"/>
                      <a:pt x="84" y="156"/>
                      <a:pt x="83" y="156"/>
                    </a:cubicBezTo>
                    <a:cubicBezTo>
                      <a:pt x="82" y="157"/>
                      <a:pt x="80" y="157"/>
                      <a:pt x="79" y="157"/>
                    </a:cubicBezTo>
                    <a:cubicBezTo>
                      <a:pt x="77" y="157"/>
                      <a:pt x="76" y="157"/>
                      <a:pt x="74" y="156"/>
                    </a:cubicBezTo>
                    <a:cubicBezTo>
                      <a:pt x="74" y="156"/>
                      <a:pt x="74" y="156"/>
                      <a:pt x="73" y="156"/>
                    </a:cubicBezTo>
                    <a:cubicBezTo>
                      <a:pt x="72" y="156"/>
                      <a:pt x="71" y="156"/>
                      <a:pt x="70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68" y="155"/>
                      <a:pt x="67" y="155"/>
                      <a:pt x="66" y="155"/>
                    </a:cubicBezTo>
                    <a:cubicBezTo>
                      <a:pt x="65" y="155"/>
                      <a:pt x="65" y="154"/>
                      <a:pt x="64" y="154"/>
                    </a:cubicBezTo>
                    <a:cubicBezTo>
                      <a:pt x="63" y="154"/>
                      <a:pt x="63" y="154"/>
                      <a:pt x="62" y="153"/>
                    </a:cubicBezTo>
                    <a:cubicBezTo>
                      <a:pt x="61" y="153"/>
                      <a:pt x="61" y="153"/>
                      <a:pt x="60" y="153"/>
                    </a:cubicBezTo>
                    <a:cubicBezTo>
                      <a:pt x="59" y="152"/>
                      <a:pt x="59" y="152"/>
                      <a:pt x="58" y="152"/>
                    </a:cubicBezTo>
                    <a:cubicBezTo>
                      <a:pt x="57" y="151"/>
                      <a:pt x="57" y="151"/>
                      <a:pt x="56" y="151"/>
                    </a:cubicBezTo>
                    <a:cubicBezTo>
                      <a:pt x="56" y="150"/>
                      <a:pt x="55" y="150"/>
                      <a:pt x="55" y="150"/>
                    </a:cubicBezTo>
                    <a:cubicBezTo>
                      <a:pt x="54" y="149"/>
                      <a:pt x="53" y="149"/>
                      <a:pt x="52" y="148"/>
                    </a:cubicBezTo>
                    <a:cubicBezTo>
                      <a:pt x="52" y="148"/>
                      <a:pt x="52" y="148"/>
                      <a:pt x="51" y="147"/>
                    </a:cubicBezTo>
                    <a:cubicBezTo>
                      <a:pt x="51" y="147"/>
                      <a:pt x="50" y="146"/>
                      <a:pt x="49" y="146"/>
                    </a:cubicBezTo>
                    <a:cubicBezTo>
                      <a:pt x="39" y="137"/>
                      <a:pt x="33" y="125"/>
                      <a:pt x="33" y="111"/>
                    </a:cubicBezTo>
                    <a:cubicBezTo>
                      <a:pt x="33" y="86"/>
                      <a:pt x="54" y="65"/>
                      <a:pt x="79" y="65"/>
                    </a:cubicBezTo>
                    <a:close/>
                    <a:moveTo>
                      <a:pt x="129" y="189"/>
                    </a:moveTo>
                    <a:cubicBezTo>
                      <a:pt x="128" y="190"/>
                      <a:pt x="128" y="191"/>
                      <a:pt x="128" y="192"/>
                    </a:cubicBezTo>
                    <a:cubicBezTo>
                      <a:pt x="128" y="194"/>
                      <a:pt x="128" y="195"/>
                      <a:pt x="128" y="196"/>
                    </a:cubicBez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8" y="268"/>
                      <a:pt x="128" y="268"/>
                      <a:pt x="128" y="268"/>
                    </a:cubicBezTo>
                    <a:cubicBezTo>
                      <a:pt x="43" y="268"/>
                      <a:pt x="43" y="268"/>
                      <a:pt x="43" y="268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3" y="202"/>
                      <a:pt x="39" y="198"/>
                      <a:pt x="35" y="198"/>
                    </a:cubicBezTo>
                    <a:cubicBezTo>
                      <a:pt x="31" y="198"/>
                      <a:pt x="27" y="202"/>
                      <a:pt x="27" y="206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6" y="268"/>
                      <a:pt x="16" y="267"/>
                      <a:pt x="16" y="266"/>
                    </a:cubicBezTo>
                    <a:cubicBezTo>
                      <a:pt x="16" y="198"/>
                      <a:pt x="16" y="198"/>
                      <a:pt x="16" y="198"/>
                    </a:cubicBezTo>
                    <a:cubicBezTo>
                      <a:pt x="16" y="191"/>
                      <a:pt x="19" y="182"/>
                      <a:pt x="25" y="174"/>
                    </a:cubicBezTo>
                    <a:cubicBezTo>
                      <a:pt x="30" y="168"/>
                      <a:pt x="36" y="163"/>
                      <a:pt x="42" y="160"/>
                    </a:cubicBezTo>
                    <a:cubicBezTo>
                      <a:pt x="42" y="161"/>
                      <a:pt x="42" y="161"/>
                      <a:pt x="43" y="161"/>
                    </a:cubicBezTo>
                    <a:cubicBezTo>
                      <a:pt x="44" y="162"/>
                      <a:pt x="45" y="162"/>
                      <a:pt x="46" y="163"/>
                    </a:cubicBezTo>
                    <a:cubicBezTo>
                      <a:pt x="46" y="163"/>
                      <a:pt x="47" y="164"/>
                      <a:pt x="47" y="164"/>
                    </a:cubicBezTo>
                    <a:cubicBezTo>
                      <a:pt x="48" y="164"/>
                      <a:pt x="49" y="165"/>
                      <a:pt x="50" y="166"/>
                    </a:cubicBezTo>
                    <a:cubicBezTo>
                      <a:pt x="50" y="166"/>
                      <a:pt x="51" y="166"/>
                      <a:pt x="51" y="166"/>
                    </a:cubicBezTo>
                    <a:cubicBezTo>
                      <a:pt x="53" y="167"/>
                      <a:pt x="55" y="168"/>
                      <a:pt x="57" y="169"/>
                    </a:cubicBezTo>
                    <a:cubicBezTo>
                      <a:pt x="58" y="169"/>
                      <a:pt x="59" y="169"/>
                      <a:pt x="60" y="170"/>
                    </a:cubicBezTo>
                    <a:cubicBezTo>
                      <a:pt x="60" y="170"/>
                      <a:pt x="61" y="170"/>
                      <a:pt x="62" y="170"/>
                    </a:cubicBezTo>
                    <a:cubicBezTo>
                      <a:pt x="63" y="171"/>
                      <a:pt x="64" y="171"/>
                      <a:pt x="65" y="171"/>
                    </a:cubicBezTo>
                    <a:cubicBezTo>
                      <a:pt x="66" y="171"/>
                      <a:pt x="67" y="171"/>
                      <a:pt x="67" y="172"/>
                    </a:cubicBezTo>
                    <a:cubicBezTo>
                      <a:pt x="69" y="172"/>
                      <a:pt x="70" y="172"/>
                      <a:pt x="71" y="172"/>
                    </a:cubicBezTo>
                    <a:cubicBezTo>
                      <a:pt x="72" y="172"/>
                      <a:pt x="72" y="172"/>
                      <a:pt x="73" y="172"/>
                    </a:cubicBezTo>
                    <a:cubicBezTo>
                      <a:pt x="75" y="173"/>
                      <a:pt x="77" y="173"/>
                      <a:pt x="79" y="173"/>
                    </a:cubicBezTo>
                    <a:cubicBezTo>
                      <a:pt x="81" y="173"/>
                      <a:pt x="83" y="173"/>
                      <a:pt x="85" y="172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8" y="172"/>
                      <a:pt x="89" y="172"/>
                      <a:pt x="90" y="172"/>
                    </a:cubicBezTo>
                    <a:cubicBezTo>
                      <a:pt x="91" y="171"/>
                      <a:pt x="92" y="171"/>
                      <a:pt x="92" y="171"/>
                    </a:cubicBezTo>
                    <a:cubicBezTo>
                      <a:pt x="94" y="171"/>
                      <a:pt x="95" y="171"/>
                      <a:pt x="96" y="170"/>
                    </a:cubicBezTo>
                    <a:cubicBezTo>
                      <a:pt x="96" y="170"/>
                      <a:pt x="97" y="170"/>
                      <a:pt x="98" y="170"/>
                    </a:cubicBezTo>
                    <a:cubicBezTo>
                      <a:pt x="99" y="169"/>
                      <a:pt x="100" y="169"/>
                      <a:pt x="101" y="169"/>
                    </a:cubicBezTo>
                    <a:cubicBezTo>
                      <a:pt x="103" y="168"/>
                      <a:pt x="105" y="167"/>
                      <a:pt x="107" y="166"/>
                    </a:cubicBezTo>
                    <a:cubicBezTo>
                      <a:pt x="107" y="166"/>
                      <a:pt x="108" y="166"/>
                      <a:pt x="108" y="166"/>
                    </a:cubicBezTo>
                    <a:cubicBezTo>
                      <a:pt x="109" y="165"/>
                      <a:pt x="110" y="164"/>
                      <a:pt x="111" y="164"/>
                    </a:cubicBezTo>
                    <a:cubicBezTo>
                      <a:pt x="111" y="164"/>
                      <a:pt x="112" y="163"/>
                      <a:pt x="112" y="163"/>
                    </a:cubicBezTo>
                    <a:cubicBezTo>
                      <a:pt x="113" y="162"/>
                      <a:pt x="114" y="162"/>
                      <a:pt x="115" y="161"/>
                    </a:cubicBezTo>
                    <a:cubicBezTo>
                      <a:pt x="115" y="161"/>
                      <a:pt x="116" y="161"/>
                      <a:pt x="116" y="160"/>
                    </a:cubicBezTo>
                    <a:cubicBezTo>
                      <a:pt x="122" y="163"/>
                      <a:pt x="128" y="168"/>
                      <a:pt x="133" y="174"/>
                    </a:cubicBezTo>
                    <a:cubicBezTo>
                      <a:pt x="131" y="179"/>
                      <a:pt x="129" y="184"/>
                      <a:pt x="129" y="189"/>
                    </a:cubicBezTo>
                    <a:close/>
                    <a:moveTo>
                      <a:pt x="318" y="288"/>
                    </a:moveTo>
                    <a:cubicBezTo>
                      <a:pt x="318" y="292"/>
                      <a:pt x="316" y="294"/>
                      <a:pt x="314" y="294"/>
                    </a:cubicBezTo>
                    <a:cubicBezTo>
                      <a:pt x="298" y="294"/>
                      <a:pt x="298" y="294"/>
                      <a:pt x="298" y="294"/>
                    </a:cubicBezTo>
                    <a:cubicBezTo>
                      <a:pt x="298" y="196"/>
                      <a:pt x="298" y="196"/>
                      <a:pt x="298" y="196"/>
                    </a:cubicBezTo>
                    <a:cubicBezTo>
                      <a:pt x="298" y="191"/>
                      <a:pt x="294" y="188"/>
                      <a:pt x="290" y="188"/>
                    </a:cubicBezTo>
                    <a:cubicBezTo>
                      <a:pt x="285" y="188"/>
                      <a:pt x="282" y="191"/>
                      <a:pt x="282" y="196"/>
                    </a:cubicBezTo>
                    <a:cubicBezTo>
                      <a:pt x="282" y="294"/>
                      <a:pt x="282" y="294"/>
                      <a:pt x="282" y="294"/>
                    </a:cubicBezTo>
                    <a:cubicBezTo>
                      <a:pt x="180" y="294"/>
                      <a:pt x="180" y="294"/>
                      <a:pt x="180" y="294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1"/>
                      <a:pt x="177" y="188"/>
                      <a:pt x="172" y="188"/>
                    </a:cubicBezTo>
                    <a:cubicBezTo>
                      <a:pt x="168" y="188"/>
                      <a:pt x="164" y="191"/>
                      <a:pt x="164" y="196"/>
                    </a:cubicBezTo>
                    <a:cubicBezTo>
                      <a:pt x="164" y="294"/>
                      <a:pt x="164" y="294"/>
                      <a:pt x="164" y="294"/>
                    </a:cubicBezTo>
                    <a:cubicBezTo>
                      <a:pt x="148" y="294"/>
                      <a:pt x="148" y="294"/>
                      <a:pt x="148" y="294"/>
                    </a:cubicBezTo>
                    <a:cubicBezTo>
                      <a:pt x="147" y="294"/>
                      <a:pt x="144" y="292"/>
                      <a:pt x="144" y="288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5"/>
                      <a:pt x="144" y="193"/>
                      <a:pt x="144" y="192"/>
                    </a:cubicBezTo>
                    <a:cubicBezTo>
                      <a:pt x="144" y="192"/>
                      <a:pt x="144" y="191"/>
                      <a:pt x="145" y="191"/>
                    </a:cubicBezTo>
                    <a:cubicBezTo>
                      <a:pt x="145" y="190"/>
                      <a:pt x="145" y="188"/>
                      <a:pt x="145" y="187"/>
                    </a:cubicBezTo>
                    <a:cubicBezTo>
                      <a:pt x="145" y="187"/>
                      <a:pt x="145" y="187"/>
                      <a:pt x="146" y="186"/>
                    </a:cubicBezTo>
                    <a:cubicBezTo>
                      <a:pt x="146" y="185"/>
                      <a:pt x="146" y="184"/>
                      <a:pt x="147" y="182"/>
                    </a:cubicBezTo>
                    <a:cubicBezTo>
                      <a:pt x="147" y="182"/>
                      <a:pt x="147" y="182"/>
                      <a:pt x="147" y="181"/>
                    </a:cubicBezTo>
                    <a:cubicBezTo>
                      <a:pt x="148" y="180"/>
                      <a:pt x="148" y="178"/>
                      <a:pt x="149" y="177"/>
                    </a:cubicBezTo>
                    <a:cubicBezTo>
                      <a:pt x="149" y="177"/>
                      <a:pt x="149" y="177"/>
                      <a:pt x="149" y="177"/>
                    </a:cubicBezTo>
                    <a:cubicBezTo>
                      <a:pt x="151" y="172"/>
                      <a:pt x="154" y="167"/>
                      <a:pt x="157" y="163"/>
                    </a:cubicBezTo>
                    <a:cubicBezTo>
                      <a:pt x="164" y="154"/>
                      <a:pt x="173" y="147"/>
                      <a:pt x="182" y="144"/>
                    </a:cubicBezTo>
                    <a:cubicBezTo>
                      <a:pt x="195" y="154"/>
                      <a:pt x="212" y="160"/>
                      <a:pt x="231" y="160"/>
                    </a:cubicBezTo>
                    <a:cubicBezTo>
                      <a:pt x="250" y="160"/>
                      <a:pt x="267" y="154"/>
                      <a:pt x="280" y="143"/>
                    </a:cubicBezTo>
                    <a:cubicBezTo>
                      <a:pt x="289" y="147"/>
                      <a:pt x="298" y="154"/>
                      <a:pt x="305" y="163"/>
                    </a:cubicBezTo>
                    <a:cubicBezTo>
                      <a:pt x="308" y="167"/>
                      <a:pt x="311" y="172"/>
                      <a:pt x="313" y="176"/>
                    </a:cubicBezTo>
                    <a:cubicBezTo>
                      <a:pt x="314" y="178"/>
                      <a:pt x="314" y="179"/>
                      <a:pt x="315" y="181"/>
                    </a:cubicBezTo>
                    <a:cubicBezTo>
                      <a:pt x="315" y="181"/>
                      <a:pt x="315" y="182"/>
                      <a:pt x="316" y="182"/>
                    </a:cubicBezTo>
                    <a:cubicBezTo>
                      <a:pt x="316" y="183"/>
                      <a:pt x="316" y="184"/>
                      <a:pt x="317" y="186"/>
                    </a:cubicBezTo>
                    <a:cubicBezTo>
                      <a:pt x="317" y="186"/>
                      <a:pt x="317" y="187"/>
                      <a:pt x="317" y="187"/>
                    </a:cubicBezTo>
                    <a:cubicBezTo>
                      <a:pt x="317" y="188"/>
                      <a:pt x="318" y="190"/>
                      <a:pt x="318" y="191"/>
                    </a:cubicBezTo>
                    <a:cubicBezTo>
                      <a:pt x="318" y="191"/>
                      <a:pt x="318" y="191"/>
                      <a:pt x="318" y="192"/>
                    </a:cubicBezTo>
                    <a:cubicBezTo>
                      <a:pt x="318" y="193"/>
                      <a:pt x="318" y="195"/>
                      <a:pt x="318" y="196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8" y="276"/>
                      <a:pt x="318" y="276"/>
                    </a:cubicBezTo>
                    <a:lnTo>
                      <a:pt x="318" y="288"/>
                    </a:lnTo>
                    <a:close/>
                    <a:moveTo>
                      <a:pt x="382" y="65"/>
                    </a:moveTo>
                    <a:cubicBezTo>
                      <a:pt x="389" y="65"/>
                      <a:pt x="396" y="67"/>
                      <a:pt x="402" y="70"/>
                    </a:cubicBezTo>
                    <a:cubicBezTo>
                      <a:pt x="412" y="74"/>
                      <a:pt x="419" y="82"/>
                      <a:pt x="424" y="92"/>
                    </a:cubicBezTo>
                    <a:cubicBezTo>
                      <a:pt x="427" y="97"/>
                      <a:pt x="428" y="104"/>
                      <a:pt x="428" y="111"/>
                    </a:cubicBezTo>
                    <a:cubicBezTo>
                      <a:pt x="428" y="125"/>
                      <a:pt x="422" y="137"/>
                      <a:pt x="412" y="146"/>
                    </a:cubicBezTo>
                    <a:cubicBezTo>
                      <a:pt x="411" y="146"/>
                      <a:pt x="411" y="147"/>
                      <a:pt x="410" y="147"/>
                    </a:cubicBezTo>
                    <a:cubicBezTo>
                      <a:pt x="410" y="148"/>
                      <a:pt x="409" y="148"/>
                      <a:pt x="409" y="148"/>
                    </a:cubicBezTo>
                    <a:cubicBezTo>
                      <a:pt x="408" y="149"/>
                      <a:pt x="407" y="149"/>
                      <a:pt x="407" y="150"/>
                    </a:cubicBezTo>
                    <a:cubicBezTo>
                      <a:pt x="406" y="150"/>
                      <a:pt x="406" y="150"/>
                      <a:pt x="405" y="151"/>
                    </a:cubicBezTo>
                    <a:cubicBezTo>
                      <a:pt x="405" y="151"/>
                      <a:pt x="404" y="151"/>
                      <a:pt x="403" y="152"/>
                    </a:cubicBezTo>
                    <a:cubicBezTo>
                      <a:pt x="403" y="152"/>
                      <a:pt x="402" y="152"/>
                      <a:pt x="401" y="153"/>
                    </a:cubicBezTo>
                    <a:cubicBezTo>
                      <a:pt x="401" y="153"/>
                      <a:pt x="400" y="153"/>
                      <a:pt x="399" y="153"/>
                    </a:cubicBezTo>
                    <a:cubicBezTo>
                      <a:pt x="399" y="154"/>
                      <a:pt x="398" y="154"/>
                      <a:pt x="397" y="154"/>
                    </a:cubicBezTo>
                    <a:cubicBezTo>
                      <a:pt x="397" y="154"/>
                      <a:pt x="396" y="155"/>
                      <a:pt x="396" y="155"/>
                    </a:cubicBezTo>
                    <a:cubicBezTo>
                      <a:pt x="395" y="155"/>
                      <a:pt x="394" y="155"/>
                      <a:pt x="393" y="156"/>
                    </a:cubicBezTo>
                    <a:cubicBezTo>
                      <a:pt x="392" y="156"/>
                      <a:pt x="392" y="156"/>
                      <a:pt x="391" y="156"/>
                    </a:cubicBezTo>
                    <a:cubicBezTo>
                      <a:pt x="390" y="156"/>
                      <a:pt x="389" y="156"/>
                      <a:pt x="388" y="156"/>
                    </a:cubicBezTo>
                    <a:cubicBezTo>
                      <a:pt x="388" y="156"/>
                      <a:pt x="387" y="156"/>
                      <a:pt x="387" y="156"/>
                    </a:cubicBezTo>
                    <a:cubicBezTo>
                      <a:pt x="385" y="157"/>
                      <a:pt x="384" y="157"/>
                      <a:pt x="382" y="157"/>
                    </a:cubicBezTo>
                    <a:cubicBezTo>
                      <a:pt x="382" y="157"/>
                      <a:pt x="382" y="157"/>
                      <a:pt x="382" y="157"/>
                    </a:cubicBezTo>
                    <a:cubicBezTo>
                      <a:pt x="381" y="157"/>
                      <a:pt x="379" y="157"/>
                      <a:pt x="378" y="156"/>
                    </a:cubicBezTo>
                    <a:cubicBezTo>
                      <a:pt x="378" y="156"/>
                      <a:pt x="377" y="156"/>
                      <a:pt x="377" y="156"/>
                    </a:cubicBezTo>
                    <a:cubicBezTo>
                      <a:pt x="376" y="156"/>
                      <a:pt x="375" y="156"/>
                      <a:pt x="374" y="156"/>
                    </a:cubicBezTo>
                    <a:cubicBezTo>
                      <a:pt x="373" y="156"/>
                      <a:pt x="373" y="156"/>
                      <a:pt x="372" y="155"/>
                    </a:cubicBezTo>
                    <a:cubicBezTo>
                      <a:pt x="371" y="155"/>
                      <a:pt x="370" y="155"/>
                      <a:pt x="369" y="155"/>
                    </a:cubicBezTo>
                    <a:cubicBezTo>
                      <a:pt x="369" y="155"/>
                      <a:pt x="368" y="154"/>
                      <a:pt x="368" y="154"/>
                    </a:cubicBezTo>
                    <a:cubicBezTo>
                      <a:pt x="367" y="154"/>
                      <a:pt x="366" y="154"/>
                      <a:pt x="365" y="153"/>
                    </a:cubicBezTo>
                    <a:cubicBezTo>
                      <a:pt x="365" y="153"/>
                      <a:pt x="364" y="153"/>
                      <a:pt x="363" y="153"/>
                    </a:cubicBezTo>
                    <a:cubicBezTo>
                      <a:pt x="363" y="152"/>
                      <a:pt x="362" y="152"/>
                      <a:pt x="362" y="152"/>
                    </a:cubicBezTo>
                    <a:cubicBezTo>
                      <a:pt x="361" y="151"/>
                      <a:pt x="360" y="151"/>
                      <a:pt x="360" y="151"/>
                    </a:cubicBezTo>
                    <a:cubicBezTo>
                      <a:pt x="359" y="150"/>
                      <a:pt x="359" y="150"/>
                      <a:pt x="358" y="150"/>
                    </a:cubicBezTo>
                    <a:cubicBezTo>
                      <a:pt x="357" y="149"/>
                      <a:pt x="357" y="149"/>
                      <a:pt x="356" y="148"/>
                    </a:cubicBezTo>
                    <a:cubicBezTo>
                      <a:pt x="356" y="148"/>
                      <a:pt x="355" y="148"/>
                      <a:pt x="355" y="148"/>
                    </a:cubicBezTo>
                    <a:cubicBezTo>
                      <a:pt x="354" y="147"/>
                      <a:pt x="353" y="146"/>
                      <a:pt x="353" y="146"/>
                    </a:cubicBezTo>
                    <a:cubicBezTo>
                      <a:pt x="343" y="137"/>
                      <a:pt x="337" y="125"/>
                      <a:pt x="337" y="111"/>
                    </a:cubicBezTo>
                    <a:cubicBezTo>
                      <a:pt x="337" y="86"/>
                      <a:pt x="357" y="65"/>
                      <a:pt x="382" y="65"/>
                    </a:cubicBezTo>
                    <a:close/>
                    <a:moveTo>
                      <a:pt x="445" y="266"/>
                    </a:moveTo>
                    <a:cubicBezTo>
                      <a:pt x="445" y="267"/>
                      <a:pt x="445" y="268"/>
                      <a:pt x="445" y="268"/>
                    </a:cubicBezTo>
                    <a:cubicBezTo>
                      <a:pt x="444" y="268"/>
                      <a:pt x="444" y="268"/>
                      <a:pt x="444" y="268"/>
                    </a:cubicBezTo>
                    <a:cubicBezTo>
                      <a:pt x="434" y="268"/>
                      <a:pt x="434" y="268"/>
                      <a:pt x="434" y="268"/>
                    </a:cubicBezTo>
                    <a:cubicBezTo>
                      <a:pt x="434" y="206"/>
                      <a:pt x="434" y="206"/>
                      <a:pt x="434" y="206"/>
                    </a:cubicBezTo>
                    <a:cubicBezTo>
                      <a:pt x="434" y="202"/>
                      <a:pt x="431" y="198"/>
                      <a:pt x="426" y="198"/>
                    </a:cubicBezTo>
                    <a:cubicBezTo>
                      <a:pt x="422" y="198"/>
                      <a:pt x="418" y="202"/>
                      <a:pt x="418" y="206"/>
                    </a:cubicBezTo>
                    <a:cubicBezTo>
                      <a:pt x="418" y="268"/>
                      <a:pt x="418" y="268"/>
                      <a:pt x="418" y="268"/>
                    </a:cubicBezTo>
                    <a:cubicBezTo>
                      <a:pt x="334" y="268"/>
                      <a:pt x="334" y="268"/>
                      <a:pt x="334" y="268"/>
                    </a:cubicBezTo>
                    <a:cubicBezTo>
                      <a:pt x="334" y="264"/>
                      <a:pt x="334" y="264"/>
                      <a:pt x="334" y="26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4"/>
                      <a:pt x="334" y="193"/>
                      <a:pt x="334" y="191"/>
                    </a:cubicBezTo>
                    <a:cubicBezTo>
                      <a:pt x="334" y="190"/>
                      <a:pt x="334" y="189"/>
                      <a:pt x="333" y="188"/>
                    </a:cubicBezTo>
                    <a:cubicBezTo>
                      <a:pt x="333" y="187"/>
                      <a:pt x="333" y="186"/>
                      <a:pt x="333" y="185"/>
                    </a:cubicBezTo>
                    <a:cubicBezTo>
                      <a:pt x="333" y="184"/>
                      <a:pt x="333" y="183"/>
                      <a:pt x="332" y="183"/>
                    </a:cubicBezTo>
                    <a:cubicBezTo>
                      <a:pt x="332" y="182"/>
                      <a:pt x="332" y="180"/>
                      <a:pt x="331" y="179"/>
                    </a:cubicBezTo>
                    <a:cubicBezTo>
                      <a:pt x="331" y="179"/>
                      <a:pt x="331" y="178"/>
                      <a:pt x="331" y="178"/>
                    </a:cubicBezTo>
                    <a:cubicBezTo>
                      <a:pt x="330" y="176"/>
                      <a:pt x="330" y="175"/>
                      <a:pt x="329" y="174"/>
                    </a:cubicBezTo>
                    <a:cubicBezTo>
                      <a:pt x="329" y="174"/>
                      <a:pt x="329" y="173"/>
                      <a:pt x="329" y="173"/>
                    </a:cubicBezTo>
                    <a:cubicBezTo>
                      <a:pt x="334" y="168"/>
                      <a:pt x="340" y="163"/>
                      <a:pt x="346" y="160"/>
                    </a:cubicBezTo>
                    <a:cubicBezTo>
                      <a:pt x="346" y="161"/>
                      <a:pt x="346" y="161"/>
                      <a:pt x="346" y="161"/>
                    </a:cubicBezTo>
                    <a:cubicBezTo>
                      <a:pt x="347" y="162"/>
                      <a:pt x="348" y="162"/>
                      <a:pt x="349" y="163"/>
                    </a:cubicBezTo>
                    <a:cubicBezTo>
                      <a:pt x="350" y="163"/>
                      <a:pt x="350" y="164"/>
                      <a:pt x="351" y="164"/>
                    </a:cubicBezTo>
                    <a:cubicBezTo>
                      <a:pt x="352" y="164"/>
                      <a:pt x="353" y="165"/>
                      <a:pt x="354" y="166"/>
                    </a:cubicBezTo>
                    <a:cubicBezTo>
                      <a:pt x="354" y="166"/>
                      <a:pt x="355" y="166"/>
                      <a:pt x="355" y="166"/>
                    </a:cubicBezTo>
                    <a:cubicBezTo>
                      <a:pt x="357" y="167"/>
                      <a:pt x="359" y="168"/>
                      <a:pt x="360" y="169"/>
                    </a:cubicBezTo>
                    <a:cubicBezTo>
                      <a:pt x="361" y="169"/>
                      <a:pt x="362" y="169"/>
                      <a:pt x="363" y="170"/>
                    </a:cubicBezTo>
                    <a:cubicBezTo>
                      <a:pt x="364" y="170"/>
                      <a:pt x="365" y="170"/>
                      <a:pt x="366" y="170"/>
                    </a:cubicBezTo>
                    <a:cubicBezTo>
                      <a:pt x="367" y="171"/>
                      <a:pt x="368" y="171"/>
                      <a:pt x="369" y="171"/>
                    </a:cubicBezTo>
                    <a:cubicBezTo>
                      <a:pt x="370" y="171"/>
                      <a:pt x="370" y="171"/>
                      <a:pt x="371" y="172"/>
                    </a:cubicBezTo>
                    <a:cubicBezTo>
                      <a:pt x="372" y="172"/>
                      <a:pt x="374" y="172"/>
                      <a:pt x="375" y="172"/>
                    </a:cubicBezTo>
                    <a:cubicBezTo>
                      <a:pt x="375" y="172"/>
                      <a:pt x="376" y="172"/>
                      <a:pt x="377" y="172"/>
                    </a:cubicBezTo>
                    <a:cubicBezTo>
                      <a:pt x="379" y="173"/>
                      <a:pt x="380" y="173"/>
                      <a:pt x="382" y="173"/>
                    </a:cubicBezTo>
                    <a:cubicBezTo>
                      <a:pt x="382" y="173"/>
                      <a:pt x="382" y="173"/>
                      <a:pt x="382" y="173"/>
                    </a:cubicBezTo>
                    <a:cubicBezTo>
                      <a:pt x="384" y="173"/>
                      <a:pt x="386" y="173"/>
                      <a:pt x="388" y="172"/>
                    </a:cubicBezTo>
                    <a:cubicBezTo>
                      <a:pt x="389" y="172"/>
                      <a:pt x="389" y="172"/>
                      <a:pt x="390" y="172"/>
                    </a:cubicBezTo>
                    <a:cubicBezTo>
                      <a:pt x="391" y="172"/>
                      <a:pt x="393" y="172"/>
                      <a:pt x="394" y="172"/>
                    </a:cubicBezTo>
                    <a:cubicBezTo>
                      <a:pt x="395" y="171"/>
                      <a:pt x="395" y="171"/>
                      <a:pt x="396" y="171"/>
                    </a:cubicBezTo>
                    <a:cubicBezTo>
                      <a:pt x="397" y="171"/>
                      <a:pt x="398" y="171"/>
                      <a:pt x="399" y="170"/>
                    </a:cubicBezTo>
                    <a:cubicBezTo>
                      <a:pt x="400" y="170"/>
                      <a:pt x="401" y="170"/>
                      <a:pt x="402" y="170"/>
                    </a:cubicBezTo>
                    <a:cubicBezTo>
                      <a:pt x="402" y="169"/>
                      <a:pt x="403" y="169"/>
                      <a:pt x="404" y="169"/>
                    </a:cubicBezTo>
                    <a:cubicBezTo>
                      <a:pt x="408" y="167"/>
                      <a:pt x="411" y="166"/>
                      <a:pt x="414" y="164"/>
                    </a:cubicBezTo>
                    <a:cubicBezTo>
                      <a:pt x="415" y="163"/>
                      <a:pt x="415" y="163"/>
                      <a:pt x="416" y="163"/>
                    </a:cubicBezTo>
                    <a:cubicBezTo>
                      <a:pt x="417" y="162"/>
                      <a:pt x="418" y="162"/>
                      <a:pt x="419" y="161"/>
                    </a:cubicBezTo>
                    <a:cubicBezTo>
                      <a:pt x="419" y="161"/>
                      <a:pt x="419" y="161"/>
                      <a:pt x="419" y="160"/>
                    </a:cubicBezTo>
                    <a:cubicBezTo>
                      <a:pt x="425" y="163"/>
                      <a:pt x="431" y="168"/>
                      <a:pt x="436" y="174"/>
                    </a:cubicBezTo>
                    <a:cubicBezTo>
                      <a:pt x="442" y="182"/>
                      <a:pt x="445" y="191"/>
                      <a:pt x="445" y="198"/>
                    </a:cubicBezTo>
                    <a:lnTo>
                      <a:pt x="445" y="266"/>
                    </a:lnTo>
                    <a:close/>
                  </a:path>
                </a:pathLst>
              </a:custGeom>
              <a:solidFill>
                <a:srgbClr val="0B1749"/>
              </a:solidFill>
              <a:ln>
                <a:noFill/>
              </a:ln>
            </p:spPr>
            <p:txBody>
              <a:bodyPr/>
              <a:lstStyle/>
              <a:p>
                <a:pPr defTabSz="235974">
                  <a:defRPr/>
                </a:pPr>
                <a:endParaRPr lang="en-US" sz="464" kern="0">
                  <a:solidFill>
                    <a:srgbClr val="58585A"/>
                  </a:solidFill>
                  <a:latin typeface="Verdana"/>
                  <a:ea typeface="標楷體" pitchFamily="65" charset="-120"/>
                  <a:cs typeface="Arial" pitchFamily="34" charset="0"/>
                </a:endParaRPr>
              </a:p>
            </p:txBody>
          </p:sp>
          <p:sp>
            <p:nvSpPr>
              <p:cNvPr id="23" name="Freeform 3">
                <a:extLst>
                  <a:ext uri="{FF2B5EF4-FFF2-40B4-BE49-F238E27FC236}">
                    <a16:creationId xmlns:a16="http://schemas.microsoft.com/office/drawing/2014/main" id="{71BB5F58-0ECD-41D2-9626-0DA8A6C1C5EF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6674726" y="4917992"/>
                <a:ext cx="454025" cy="309563"/>
              </a:xfrm>
              <a:custGeom>
                <a:avLst/>
                <a:gdLst>
                  <a:gd name="T0" fmla="*/ 2147483647 w 461"/>
                  <a:gd name="T1" fmla="*/ 2147483647 h 310"/>
                  <a:gd name="T2" fmla="*/ 2147483647 w 461"/>
                  <a:gd name="T3" fmla="*/ 2147483647 h 310"/>
                  <a:gd name="T4" fmla="*/ 2147483647 w 461"/>
                  <a:gd name="T5" fmla="*/ 2147483647 h 310"/>
                  <a:gd name="T6" fmla="*/ 2147483647 w 461"/>
                  <a:gd name="T7" fmla="*/ 2147483647 h 310"/>
                  <a:gd name="T8" fmla="*/ 2147483647 w 461"/>
                  <a:gd name="T9" fmla="*/ 2147483647 h 310"/>
                  <a:gd name="T10" fmla="*/ 2147483647 w 461"/>
                  <a:gd name="T11" fmla="*/ 2147483647 h 310"/>
                  <a:gd name="T12" fmla="*/ 2147483647 w 461"/>
                  <a:gd name="T13" fmla="*/ 2147483647 h 310"/>
                  <a:gd name="T14" fmla="*/ 2147483647 w 461"/>
                  <a:gd name="T15" fmla="*/ 2147483647 h 310"/>
                  <a:gd name="T16" fmla="*/ 0 w 461"/>
                  <a:gd name="T17" fmla="*/ 2147483647 h 310"/>
                  <a:gd name="T18" fmla="*/ 2147483647 w 461"/>
                  <a:gd name="T19" fmla="*/ 2147483647 h 310"/>
                  <a:gd name="T20" fmla="*/ 2147483647 w 461"/>
                  <a:gd name="T21" fmla="*/ 2147483647 h 310"/>
                  <a:gd name="T22" fmla="*/ 2147483647 w 461"/>
                  <a:gd name="T23" fmla="*/ 2147483647 h 310"/>
                  <a:gd name="T24" fmla="*/ 2147483647 w 461"/>
                  <a:gd name="T25" fmla="*/ 2147483647 h 310"/>
                  <a:gd name="T26" fmla="*/ 2147483647 w 461"/>
                  <a:gd name="T27" fmla="*/ 2147483647 h 310"/>
                  <a:gd name="T28" fmla="*/ 2147483647 w 461"/>
                  <a:gd name="T29" fmla="*/ 2147483647 h 310"/>
                  <a:gd name="T30" fmla="*/ 2147483647 w 461"/>
                  <a:gd name="T31" fmla="*/ 2147483647 h 310"/>
                  <a:gd name="T32" fmla="*/ 2147483647 w 461"/>
                  <a:gd name="T33" fmla="*/ 2147483647 h 310"/>
                  <a:gd name="T34" fmla="*/ 2147483647 w 461"/>
                  <a:gd name="T35" fmla="*/ 2147483647 h 310"/>
                  <a:gd name="T36" fmla="*/ 2147483647 w 461"/>
                  <a:gd name="T37" fmla="*/ 2147483647 h 310"/>
                  <a:gd name="T38" fmla="*/ 2147483647 w 461"/>
                  <a:gd name="T39" fmla="*/ 2147483647 h 310"/>
                  <a:gd name="T40" fmla="*/ 2147483647 w 461"/>
                  <a:gd name="T41" fmla="*/ 2147483647 h 310"/>
                  <a:gd name="T42" fmla="*/ 2147483647 w 461"/>
                  <a:gd name="T43" fmla="*/ 2147483647 h 310"/>
                  <a:gd name="T44" fmla="*/ 2147483647 w 461"/>
                  <a:gd name="T45" fmla="*/ 2147483647 h 310"/>
                  <a:gd name="T46" fmla="*/ 2147483647 w 461"/>
                  <a:gd name="T47" fmla="*/ 2147483647 h 310"/>
                  <a:gd name="T48" fmla="*/ 2147483647 w 461"/>
                  <a:gd name="T49" fmla="*/ 2147483647 h 310"/>
                  <a:gd name="T50" fmla="*/ 2147483647 w 461"/>
                  <a:gd name="T51" fmla="*/ 2147483647 h 310"/>
                  <a:gd name="T52" fmla="*/ 2147483647 w 461"/>
                  <a:gd name="T53" fmla="*/ 2147483647 h 310"/>
                  <a:gd name="T54" fmla="*/ 2147483647 w 461"/>
                  <a:gd name="T55" fmla="*/ 2147483647 h 310"/>
                  <a:gd name="T56" fmla="*/ 2147483647 w 461"/>
                  <a:gd name="T57" fmla="*/ 2147483647 h 310"/>
                  <a:gd name="T58" fmla="*/ 2147483647 w 461"/>
                  <a:gd name="T59" fmla="*/ 2147483647 h 310"/>
                  <a:gd name="T60" fmla="*/ 2147483647 w 461"/>
                  <a:gd name="T61" fmla="*/ 2147483647 h 310"/>
                  <a:gd name="T62" fmla="*/ 2147483647 w 461"/>
                  <a:gd name="T63" fmla="*/ 2147483647 h 310"/>
                  <a:gd name="T64" fmla="*/ 2147483647 w 461"/>
                  <a:gd name="T65" fmla="*/ 2147483647 h 310"/>
                  <a:gd name="T66" fmla="*/ 2147483647 w 461"/>
                  <a:gd name="T67" fmla="*/ 2147483647 h 310"/>
                  <a:gd name="T68" fmla="*/ 2147483647 w 461"/>
                  <a:gd name="T69" fmla="*/ 2147483647 h 310"/>
                  <a:gd name="T70" fmla="*/ 2147483647 w 461"/>
                  <a:gd name="T71" fmla="*/ 2147483647 h 310"/>
                  <a:gd name="T72" fmla="*/ 2147483647 w 461"/>
                  <a:gd name="T73" fmla="*/ 2147483647 h 310"/>
                  <a:gd name="T74" fmla="*/ 2147483647 w 461"/>
                  <a:gd name="T75" fmla="*/ 2147483647 h 310"/>
                  <a:gd name="T76" fmla="*/ 2147483647 w 461"/>
                  <a:gd name="T77" fmla="*/ 2147483647 h 310"/>
                  <a:gd name="T78" fmla="*/ 2147483647 w 461"/>
                  <a:gd name="T79" fmla="*/ 2147483647 h 310"/>
                  <a:gd name="T80" fmla="*/ 2147483647 w 461"/>
                  <a:gd name="T81" fmla="*/ 2147483647 h 310"/>
                  <a:gd name="T82" fmla="*/ 2147483647 w 461"/>
                  <a:gd name="T83" fmla="*/ 2147483647 h 310"/>
                  <a:gd name="T84" fmla="*/ 2147483647 w 461"/>
                  <a:gd name="T85" fmla="*/ 2147483647 h 310"/>
                  <a:gd name="T86" fmla="*/ 2147483647 w 461"/>
                  <a:gd name="T87" fmla="*/ 2147483647 h 310"/>
                  <a:gd name="T88" fmla="*/ 2147483647 w 461"/>
                  <a:gd name="T89" fmla="*/ 2147483647 h 310"/>
                  <a:gd name="T90" fmla="*/ 2147483647 w 461"/>
                  <a:gd name="T91" fmla="*/ 2147483647 h 310"/>
                  <a:gd name="T92" fmla="*/ 2147483647 w 461"/>
                  <a:gd name="T93" fmla="*/ 2147483647 h 310"/>
                  <a:gd name="T94" fmla="*/ 2147483647 w 461"/>
                  <a:gd name="T95" fmla="*/ 2147483647 h 310"/>
                  <a:gd name="T96" fmla="*/ 2147483647 w 461"/>
                  <a:gd name="T97" fmla="*/ 2147483647 h 310"/>
                  <a:gd name="T98" fmla="*/ 2147483647 w 461"/>
                  <a:gd name="T99" fmla="*/ 2147483647 h 310"/>
                  <a:gd name="T100" fmla="*/ 2147483647 w 461"/>
                  <a:gd name="T101" fmla="*/ 2147483647 h 310"/>
                  <a:gd name="T102" fmla="*/ 2147483647 w 461"/>
                  <a:gd name="T103" fmla="*/ 2147483647 h 310"/>
                  <a:gd name="T104" fmla="*/ 2147483647 w 461"/>
                  <a:gd name="T105" fmla="*/ 2147483647 h 310"/>
                  <a:gd name="T106" fmla="*/ 2147483647 w 461"/>
                  <a:gd name="T107" fmla="*/ 2147483647 h 310"/>
                  <a:gd name="T108" fmla="*/ 2147483647 w 461"/>
                  <a:gd name="T109" fmla="*/ 2147483647 h 310"/>
                  <a:gd name="T110" fmla="*/ 2147483647 w 461"/>
                  <a:gd name="T111" fmla="*/ 2147483647 h 310"/>
                  <a:gd name="T112" fmla="*/ 2147483647 w 461"/>
                  <a:gd name="T113" fmla="*/ 2147483647 h 310"/>
                  <a:gd name="T114" fmla="*/ 2147483647 w 461"/>
                  <a:gd name="T115" fmla="*/ 2147483647 h 310"/>
                  <a:gd name="T116" fmla="*/ 2147483647 w 461"/>
                  <a:gd name="T117" fmla="*/ 2147483647 h 310"/>
                  <a:gd name="T118" fmla="*/ 2147483647 w 461"/>
                  <a:gd name="T119" fmla="*/ 2147483647 h 310"/>
                  <a:gd name="T120" fmla="*/ 2147483647 w 461"/>
                  <a:gd name="T121" fmla="*/ 2147483647 h 310"/>
                  <a:gd name="T122" fmla="*/ 2147483647 w 461"/>
                  <a:gd name="T123" fmla="*/ 2147483647 h 310"/>
                  <a:gd name="T124" fmla="*/ 2147483647 w 461"/>
                  <a:gd name="T125" fmla="*/ 2147483647 h 31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61" h="310">
                    <a:moveTo>
                      <a:pt x="449" y="165"/>
                    </a:moveTo>
                    <a:cubicBezTo>
                      <a:pt x="444" y="158"/>
                      <a:pt x="438" y="153"/>
                      <a:pt x="431" y="149"/>
                    </a:cubicBezTo>
                    <a:cubicBezTo>
                      <a:pt x="439" y="138"/>
                      <a:pt x="444" y="125"/>
                      <a:pt x="444" y="111"/>
                    </a:cubicBezTo>
                    <a:cubicBezTo>
                      <a:pt x="444" y="102"/>
                      <a:pt x="442" y="93"/>
                      <a:pt x="438" y="85"/>
                    </a:cubicBezTo>
                    <a:cubicBezTo>
                      <a:pt x="432" y="72"/>
                      <a:pt x="422" y="61"/>
                      <a:pt x="409" y="55"/>
                    </a:cubicBezTo>
                    <a:cubicBezTo>
                      <a:pt x="401" y="51"/>
                      <a:pt x="392" y="49"/>
                      <a:pt x="382" y="49"/>
                    </a:cubicBezTo>
                    <a:cubicBezTo>
                      <a:pt x="348" y="49"/>
                      <a:pt x="321" y="77"/>
                      <a:pt x="321" y="111"/>
                    </a:cubicBezTo>
                    <a:cubicBezTo>
                      <a:pt x="321" y="125"/>
                      <a:pt x="326" y="138"/>
                      <a:pt x="334" y="149"/>
                    </a:cubicBezTo>
                    <a:cubicBezTo>
                      <a:pt x="329" y="151"/>
                      <a:pt x="325" y="155"/>
                      <a:pt x="321" y="158"/>
                    </a:cubicBezTo>
                    <a:cubicBezTo>
                      <a:pt x="320" y="157"/>
                      <a:pt x="319" y="155"/>
                      <a:pt x="318" y="154"/>
                    </a:cubicBezTo>
                    <a:cubicBezTo>
                      <a:pt x="311" y="145"/>
                      <a:pt x="302" y="137"/>
                      <a:pt x="293" y="132"/>
                    </a:cubicBezTo>
                    <a:cubicBezTo>
                      <a:pt x="304" y="118"/>
                      <a:pt x="311" y="100"/>
                      <a:pt x="311" y="80"/>
                    </a:cubicBezTo>
                    <a:cubicBezTo>
                      <a:pt x="311" y="65"/>
                      <a:pt x="307" y="50"/>
                      <a:pt x="299" y="37"/>
                    </a:cubicBezTo>
                    <a:cubicBezTo>
                      <a:pt x="296" y="34"/>
                      <a:pt x="291" y="33"/>
                      <a:pt x="288" y="35"/>
                    </a:cubicBezTo>
                    <a:cubicBezTo>
                      <a:pt x="284" y="37"/>
                      <a:pt x="283" y="42"/>
                      <a:pt x="285" y="46"/>
                    </a:cubicBezTo>
                    <a:cubicBezTo>
                      <a:pt x="292" y="56"/>
                      <a:pt x="295" y="68"/>
                      <a:pt x="295" y="80"/>
                    </a:cubicBezTo>
                    <a:cubicBezTo>
                      <a:pt x="295" y="116"/>
                      <a:pt x="266" y="144"/>
                      <a:pt x="231" y="144"/>
                    </a:cubicBezTo>
                    <a:cubicBezTo>
                      <a:pt x="196" y="144"/>
                      <a:pt x="167" y="116"/>
                      <a:pt x="167" y="80"/>
                    </a:cubicBezTo>
                    <a:cubicBezTo>
                      <a:pt x="167" y="45"/>
                      <a:pt x="196" y="16"/>
                      <a:pt x="231" y="16"/>
                    </a:cubicBezTo>
                    <a:cubicBezTo>
                      <a:pt x="243" y="16"/>
                      <a:pt x="255" y="20"/>
                      <a:pt x="265" y="26"/>
                    </a:cubicBezTo>
                    <a:cubicBezTo>
                      <a:pt x="269" y="28"/>
                      <a:pt x="274" y="27"/>
                      <a:pt x="276" y="24"/>
                    </a:cubicBezTo>
                    <a:cubicBezTo>
                      <a:pt x="279" y="20"/>
                      <a:pt x="278" y="15"/>
                      <a:pt x="274" y="13"/>
                    </a:cubicBezTo>
                    <a:cubicBezTo>
                      <a:pt x="261" y="4"/>
                      <a:pt x="246" y="0"/>
                      <a:pt x="231" y="0"/>
                    </a:cubicBezTo>
                    <a:cubicBezTo>
                      <a:pt x="187" y="0"/>
                      <a:pt x="151" y="36"/>
                      <a:pt x="151" y="80"/>
                    </a:cubicBezTo>
                    <a:cubicBezTo>
                      <a:pt x="151" y="100"/>
                      <a:pt x="158" y="118"/>
                      <a:pt x="169" y="132"/>
                    </a:cubicBezTo>
                    <a:cubicBezTo>
                      <a:pt x="160" y="137"/>
                      <a:pt x="151" y="145"/>
                      <a:pt x="144" y="154"/>
                    </a:cubicBezTo>
                    <a:cubicBezTo>
                      <a:pt x="143" y="155"/>
                      <a:pt x="142" y="157"/>
                      <a:pt x="140" y="159"/>
                    </a:cubicBezTo>
                    <a:cubicBezTo>
                      <a:pt x="137" y="155"/>
                      <a:pt x="132" y="151"/>
                      <a:pt x="128" y="149"/>
                    </a:cubicBezTo>
                    <a:cubicBezTo>
                      <a:pt x="136" y="138"/>
                      <a:pt x="141" y="125"/>
                      <a:pt x="141" y="111"/>
                    </a:cubicBezTo>
                    <a:cubicBezTo>
                      <a:pt x="141" y="102"/>
                      <a:pt x="139" y="93"/>
                      <a:pt x="135" y="85"/>
                    </a:cubicBezTo>
                    <a:cubicBezTo>
                      <a:pt x="129" y="72"/>
                      <a:pt x="118" y="61"/>
                      <a:pt x="105" y="55"/>
                    </a:cubicBezTo>
                    <a:cubicBezTo>
                      <a:pt x="97" y="51"/>
                      <a:pt x="88" y="49"/>
                      <a:pt x="79" y="49"/>
                    </a:cubicBezTo>
                    <a:cubicBezTo>
                      <a:pt x="45" y="49"/>
                      <a:pt x="17" y="77"/>
                      <a:pt x="17" y="111"/>
                    </a:cubicBezTo>
                    <a:cubicBezTo>
                      <a:pt x="17" y="125"/>
                      <a:pt x="22" y="138"/>
                      <a:pt x="30" y="149"/>
                    </a:cubicBezTo>
                    <a:cubicBezTo>
                      <a:pt x="23" y="153"/>
                      <a:pt x="17" y="158"/>
                      <a:pt x="12" y="165"/>
                    </a:cubicBezTo>
                    <a:cubicBezTo>
                      <a:pt x="5" y="174"/>
                      <a:pt x="0" y="186"/>
                      <a:pt x="0" y="19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76"/>
                      <a:pt x="7" y="284"/>
                      <a:pt x="17" y="284"/>
                    </a:cubicBezTo>
                    <a:cubicBezTo>
                      <a:pt x="128" y="284"/>
                      <a:pt x="128" y="284"/>
                      <a:pt x="128" y="284"/>
                    </a:cubicBezTo>
                    <a:cubicBezTo>
                      <a:pt x="128" y="288"/>
                      <a:pt x="128" y="288"/>
                      <a:pt x="128" y="288"/>
                    </a:cubicBezTo>
                    <a:cubicBezTo>
                      <a:pt x="128" y="300"/>
                      <a:pt x="136" y="310"/>
                      <a:pt x="148" y="310"/>
                    </a:cubicBezTo>
                    <a:cubicBezTo>
                      <a:pt x="314" y="310"/>
                      <a:pt x="314" y="310"/>
                      <a:pt x="314" y="310"/>
                    </a:cubicBezTo>
                    <a:cubicBezTo>
                      <a:pt x="326" y="310"/>
                      <a:pt x="334" y="300"/>
                      <a:pt x="334" y="288"/>
                    </a:cubicBezTo>
                    <a:cubicBezTo>
                      <a:pt x="334" y="284"/>
                      <a:pt x="334" y="284"/>
                      <a:pt x="334" y="284"/>
                    </a:cubicBezTo>
                    <a:cubicBezTo>
                      <a:pt x="444" y="284"/>
                      <a:pt x="444" y="284"/>
                      <a:pt x="444" y="284"/>
                    </a:cubicBezTo>
                    <a:cubicBezTo>
                      <a:pt x="454" y="284"/>
                      <a:pt x="461" y="276"/>
                      <a:pt x="461" y="266"/>
                    </a:cubicBezTo>
                    <a:cubicBezTo>
                      <a:pt x="461" y="198"/>
                      <a:pt x="461" y="198"/>
                      <a:pt x="461" y="198"/>
                    </a:cubicBezTo>
                    <a:cubicBezTo>
                      <a:pt x="461" y="186"/>
                      <a:pt x="456" y="174"/>
                      <a:pt x="449" y="165"/>
                    </a:cubicBezTo>
                    <a:close/>
                    <a:moveTo>
                      <a:pt x="79" y="65"/>
                    </a:moveTo>
                    <a:cubicBezTo>
                      <a:pt x="86" y="65"/>
                      <a:pt x="92" y="67"/>
                      <a:pt x="98" y="70"/>
                    </a:cubicBezTo>
                    <a:cubicBezTo>
                      <a:pt x="108" y="74"/>
                      <a:pt x="116" y="82"/>
                      <a:pt x="120" y="92"/>
                    </a:cubicBezTo>
                    <a:cubicBezTo>
                      <a:pt x="123" y="97"/>
                      <a:pt x="125" y="104"/>
                      <a:pt x="125" y="111"/>
                    </a:cubicBezTo>
                    <a:cubicBezTo>
                      <a:pt x="125" y="125"/>
                      <a:pt x="118" y="137"/>
                      <a:pt x="109" y="146"/>
                    </a:cubicBezTo>
                    <a:cubicBezTo>
                      <a:pt x="108" y="146"/>
                      <a:pt x="107" y="147"/>
                      <a:pt x="106" y="147"/>
                    </a:cubicBezTo>
                    <a:cubicBezTo>
                      <a:pt x="106" y="148"/>
                      <a:pt x="106" y="148"/>
                      <a:pt x="105" y="148"/>
                    </a:cubicBezTo>
                    <a:cubicBezTo>
                      <a:pt x="105" y="149"/>
                      <a:pt x="104" y="149"/>
                      <a:pt x="103" y="150"/>
                    </a:cubicBezTo>
                    <a:cubicBezTo>
                      <a:pt x="103" y="150"/>
                      <a:pt x="102" y="150"/>
                      <a:pt x="102" y="151"/>
                    </a:cubicBezTo>
                    <a:cubicBezTo>
                      <a:pt x="101" y="151"/>
                      <a:pt x="100" y="151"/>
                      <a:pt x="100" y="152"/>
                    </a:cubicBezTo>
                    <a:cubicBezTo>
                      <a:pt x="99" y="152"/>
                      <a:pt x="98" y="152"/>
                      <a:pt x="98" y="153"/>
                    </a:cubicBezTo>
                    <a:cubicBezTo>
                      <a:pt x="97" y="153"/>
                      <a:pt x="97" y="153"/>
                      <a:pt x="96" y="153"/>
                    </a:cubicBezTo>
                    <a:cubicBezTo>
                      <a:pt x="95" y="154"/>
                      <a:pt x="94" y="154"/>
                      <a:pt x="94" y="154"/>
                    </a:cubicBezTo>
                    <a:cubicBezTo>
                      <a:pt x="93" y="154"/>
                      <a:pt x="92" y="155"/>
                      <a:pt x="92" y="155"/>
                    </a:cubicBezTo>
                    <a:cubicBezTo>
                      <a:pt x="91" y="155"/>
                      <a:pt x="90" y="155"/>
                      <a:pt x="89" y="156"/>
                    </a:cubicBezTo>
                    <a:cubicBezTo>
                      <a:pt x="89" y="156"/>
                      <a:pt x="88" y="156"/>
                      <a:pt x="88" y="156"/>
                    </a:cubicBezTo>
                    <a:cubicBezTo>
                      <a:pt x="87" y="156"/>
                      <a:pt x="86" y="156"/>
                      <a:pt x="84" y="156"/>
                    </a:cubicBezTo>
                    <a:cubicBezTo>
                      <a:pt x="84" y="156"/>
                      <a:pt x="84" y="156"/>
                      <a:pt x="83" y="156"/>
                    </a:cubicBezTo>
                    <a:cubicBezTo>
                      <a:pt x="82" y="157"/>
                      <a:pt x="80" y="157"/>
                      <a:pt x="79" y="157"/>
                    </a:cubicBezTo>
                    <a:cubicBezTo>
                      <a:pt x="77" y="157"/>
                      <a:pt x="76" y="157"/>
                      <a:pt x="74" y="156"/>
                    </a:cubicBezTo>
                    <a:cubicBezTo>
                      <a:pt x="74" y="156"/>
                      <a:pt x="74" y="156"/>
                      <a:pt x="73" y="156"/>
                    </a:cubicBezTo>
                    <a:cubicBezTo>
                      <a:pt x="72" y="156"/>
                      <a:pt x="71" y="156"/>
                      <a:pt x="70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68" y="155"/>
                      <a:pt x="67" y="155"/>
                      <a:pt x="66" y="155"/>
                    </a:cubicBezTo>
                    <a:cubicBezTo>
                      <a:pt x="65" y="155"/>
                      <a:pt x="65" y="154"/>
                      <a:pt x="64" y="154"/>
                    </a:cubicBezTo>
                    <a:cubicBezTo>
                      <a:pt x="63" y="154"/>
                      <a:pt x="63" y="154"/>
                      <a:pt x="62" y="153"/>
                    </a:cubicBezTo>
                    <a:cubicBezTo>
                      <a:pt x="61" y="153"/>
                      <a:pt x="61" y="153"/>
                      <a:pt x="60" y="153"/>
                    </a:cubicBezTo>
                    <a:cubicBezTo>
                      <a:pt x="59" y="152"/>
                      <a:pt x="59" y="152"/>
                      <a:pt x="58" y="152"/>
                    </a:cubicBezTo>
                    <a:cubicBezTo>
                      <a:pt x="57" y="151"/>
                      <a:pt x="57" y="151"/>
                      <a:pt x="56" y="151"/>
                    </a:cubicBezTo>
                    <a:cubicBezTo>
                      <a:pt x="56" y="150"/>
                      <a:pt x="55" y="150"/>
                      <a:pt x="55" y="150"/>
                    </a:cubicBezTo>
                    <a:cubicBezTo>
                      <a:pt x="54" y="149"/>
                      <a:pt x="53" y="149"/>
                      <a:pt x="52" y="148"/>
                    </a:cubicBezTo>
                    <a:cubicBezTo>
                      <a:pt x="52" y="148"/>
                      <a:pt x="52" y="148"/>
                      <a:pt x="51" y="147"/>
                    </a:cubicBezTo>
                    <a:cubicBezTo>
                      <a:pt x="51" y="147"/>
                      <a:pt x="50" y="146"/>
                      <a:pt x="49" y="146"/>
                    </a:cubicBezTo>
                    <a:cubicBezTo>
                      <a:pt x="39" y="137"/>
                      <a:pt x="33" y="125"/>
                      <a:pt x="33" y="111"/>
                    </a:cubicBezTo>
                    <a:cubicBezTo>
                      <a:pt x="33" y="86"/>
                      <a:pt x="54" y="65"/>
                      <a:pt x="79" y="65"/>
                    </a:cubicBezTo>
                    <a:close/>
                    <a:moveTo>
                      <a:pt x="129" y="189"/>
                    </a:moveTo>
                    <a:cubicBezTo>
                      <a:pt x="128" y="190"/>
                      <a:pt x="128" y="191"/>
                      <a:pt x="128" y="192"/>
                    </a:cubicBezTo>
                    <a:cubicBezTo>
                      <a:pt x="128" y="194"/>
                      <a:pt x="128" y="195"/>
                      <a:pt x="128" y="196"/>
                    </a:cubicBez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8" y="268"/>
                      <a:pt x="128" y="268"/>
                      <a:pt x="128" y="268"/>
                    </a:cubicBezTo>
                    <a:cubicBezTo>
                      <a:pt x="43" y="268"/>
                      <a:pt x="43" y="268"/>
                      <a:pt x="43" y="268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3" y="202"/>
                      <a:pt x="39" y="198"/>
                      <a:pt x="35" y="198"/>
                    </a:cubicBezTo>
                    <a:cubicBezTo>
                      <a:pt x="31" y="198"/>
                      <a:pt x="27" y="202"/>
                      <a:pt x="27" y="206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6" y="268"/>
                      <a:pt x="16" y="267"/>
                      <a:pt x="16" y="266"/>
                    </a:cubicBezTo>
                    <a:cubicBezTo>
                      <a:pt x="16" y="198"/>
                      <a:pt x="16" y="198"/>
                      <a:pt x="16" y="198"/>
                    </a:cubicBezTo>
                    <a:cubicBezTo>
                      <a:pt x="16" y="191"/>
                      <a:pt x="19" y="182"/>
                      <a:pt x="25" y="174"/>
                    </a:cubicBezTo>
                    <a:cubicBezTo>
                      <a:pt x="30" y="168"/>
                      <a:pt x="36" y="163"/>
                      <a:pt x="42" y="160"/>
                    </a:cubicBezTo>
                    <a:cubicBezTo>
                      <a:pt x="42" y="161"/>
                      <a:pt x="42" y="161"/>
                      <a:pt x="43" y="161"/>
                    </a:cubicBezTo>
                    <a:cubicBezTo>
                      <a:pt x="44" y="162"/>
                      <a:pt x="45" y="162"/>
                      <a:pt x="46" y="163"/>
                    </a:cubicBezTo>
                    <a:cubicBezTo>
                      <a:pt x="46" y="163"/>
                      <a:pt x="47" y="164"/>
                      <a:pt x="47" y="164"/>
                    </a:cubicBezTo>
                    <a:cubicBezTo>
                      <a:pt x="48" y="164"/>
                      <a:pt x="49" y="165"/>
                      <a:pt x="50" y="166"/>
                    </a:cubicBezTo>
                    <a:cubicBezTo>
                      <a:pt x="50" y="166"/>
                      <a:pt x="51" y="166"/>
                      <a:pt x="51" y="166"/>
                    </a:cubicBezTo>
                    <a:cubicBezTo>
                      <a:pt x="53" y="167"/>
                      <a:pt x="55" y="168"/>
                      <a:pt x="57" y="169"/>
                    </a:cubicBezTo>
                    <a:cubicBezTo>
                      <a:pt x="58" y="169"/>
                      <a:pt x="59" y="169"/>
                      <a:pt x="60" y="170"/>
                    </a:cubicBezTo>
                    <a:cubicBezTo>
                      <a:pt x="60" y="170"/>
                      <a:pt x="61" y="170"/>
                      <a:pt x="62" y="170"/>
                    </a:cubicBezTo>
                    <a:cubicBezTo>
                      <a:pt x="63" y="171"/>
                      <a:pt x="64" y="171"/>
                      <a:pt x="65" y="171"/>
                    </a:cubicBezTo>
                    <a:cubicBezTo>
                      <a:pt x="66" y="171"/>
                      <a:pt x="67" y="171"/>
                      <a:pt x="67" y="172"/>
                    </a:cubicBezTo>
                    <a:cubicBezTo>
                      <a:pt x="69" y="172"/>
                      <a:pt x="70" y="172"/>
                      <a:pt x="71" y="172"/>
                    </a:cubicBezTo>
                    <a:cubicBezTo>
                      <a:pt x="72" y="172"/>
                      <a:pt x="72" y="172"/>
                      <a:pt x="73" y="172"/>
                    </a:cubicBezTo>
                    <a:cubicBezTo>
                      <a:pt x="75" y="173"/>
                      <a:pt x="77" y="173"/>
                      <a:pt x="79" y="173"/>
                    </a:cubicBezTo>
                    <a:cubicBezTo>
                      <a:pt x="81" y="173"/>
                      <a:pt x="83" y="173"/>
                      <a:pt x="85" y="172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8" y="172"/>
                      <a:pt x="89" y="172"/>
                      <a:pt x="90" y="172"/>
                    </a:cubicBezTo>
                    <a:cubicBezTo>
                      <a:pt x="91" y="171"/>
                      <a:pt x="92" y="171"/>
                      <a:pt x="92" y="171"/>
                    </a:cubicBezTo>
                    <a:cubicBezTo>
                      <a:pt x="94" y="171"/>
                      <a:pt x="95" y="171"/>
                      <a:pt x="96" y="170"/>
                    </a:cubicBezTo>
                    <a:cubicBezTo>
                      <a:pt x="96" y="170"/>
                      <a:pt x="97" y="170"/>
                      <a:pt x="98" y="170"/>
                    </a:cubicBezTo>
                    <a:cubicBezTo>
                      <a:pt x="99" y="169"/>
                      <a:pt x="100" y="169"/>
                      <a:pt x="101" y="169"/>
                    </a:cubicBezTo>
                    <a:cubicBezTo>
                      <a:pt x="103" y="168"/>
                      <a:pt x="105" y="167"/>
                      <a:pt x="107" y="166"/>
                    </a:cubicBezTo>
                    <a:cubicBezTo>
                      <a:pt x="107" y="166"/>
                      <a:pt x="108" y="166"/>
                      <a:pt x="108" y="166"/>
                    </a:cubicBezTo>
                    <a:cubicBezTo>
                      <a:pt x="109" y="165"/>
                      <a:pt x="110" y="164"/>
                      <a:pt x="111" y="164"/>
                    </a:cubicBezTo>
                    <a:cubicBezTo>
                      <a:pt x="111" y="164"/>
                      <a:pt x="112" y="163"/>
                      <a:pt x="112" y="163"/>
                    </a:cubicBezTo>
                    <a:cubicBezTo>
                      <a:pt x="113" y="162"/>
                      <a:pt x="114" y="162"/>
                      <a:pt x="115" y="161"/>
                    </a:cubicBezTo>
                    <a:cubicBezTo>
                      <a:pt x="115" y="161"/>
                      <a:pt x="116" y="161"/>
                      <a:pt x="116" y="160"/>
                    </a:cubicBezTo>
                    <a:cubicBezTo>
                      <a:pt x="122" y="163"/>
                      <a:pt x="128" y="168"/>
                      <a:pt x="133" y="174"/>
                    </a:cubicBezTo>
                    <a:cubicBezTo>
                      <a:pt x="131" y="179"/>
                      <a:pt x="129" y="184"/>
                      <a:pt x="129" y="189"/>
                    </a:cubicBezTo>
                    <a:close/>
                    <a:moveTo>
                      <a:pt x="318" y="288"/>
                    </a:moveTo>
                    <a:cubicBezTo>
                      <a:pt x="318" y="292"/>
                      <a:pt x="316" y="294"/>
                      <a:pt x="314" y="294"/>
                    </a:cubicBezTo>
                    <a:cubicBezTo>
                      <a:pt x="298" y="294"/>
                      <a:pt x="298" y="294"/>
                      <a:pt x="298" y="294"/>
                    </a:cubicBezTo>
                    <a:cubicBezTo>
                      <a:pt x="298" y="196"/>
                      <a:pt x="298" y="196"/>
                      <a:pt x="298" y="196"/>
                    </a:cubicBezTo>
                    <a:cubicBezTo>
                      <a:pt x="298" y="191"/>
                      <a:pt x="294" y="188"/>
                      <a:pt x="290" y="188"/>
                    </a:cubicBezTo>
                    <a:cubicBezTo>
                      <a:pt x="285" y="188"/>
                      <a:pt x="282" y="191"/>
                      <a:pt x="282" y="196"/>
                    </a:cubicBezTo>
                    <a:cubicBezTo>
                      <a:pt x="282" y="294"/>
                      <a:pt x="282" y="294"/>
                      <a:pt x="282" y="294"/>
                    </a:cubicBezTo>
                    <a:cubicBezTo>
                      <a:pt x="180" y="294"/>
                      <a:pt x="180" y="294"/>
                      <a:pt x="180" y="294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1"/>
                      <a:pt x="177" y="188"/>
                      <a:pt x="172" y="188"/>
                    </a:cubicBezTo>
                    <a:cubicBezTo>
                      <a:pt x="168" y="188"/>
                      <a:pt x="164" y="191"/>
                      <a:pt x="164" y="196"/>
                    </a:cubicBezTo>
                    <a:cubicBezTo>
                      <a:pt x="164" y="294"/>
                      <a:pt x="164" y="294"/>
                      <a:pt x="164" y="294"/>
                    </a:cubicBezTo>
                    <a:cubicBezTo>
                      <a:pt x="148" y="294"/>
                      <a:pt x="148" y="294"/>
                      <a:pt x="148" y="294"/>
                    </a:cubicBezTo>
                    <a:cubicBezTo>
                      <a:pt x="147" y="294"/>
                      <a:pt x="144" y="292"/>
                      <a:pt x="144" y="288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5"/>
                      <a:pt x="144" y="193"/>
                      <a:pt x="144" y="192"/>
                    </a:cubicBezTo>
                    <a:cubicBezTo>
                      <a:pt x="144" y="192"/>
                      <a:pt x="144" y="191"/>
                      <a:pt x="145" y="191"/>
                    </a:cubicBezTo>
                    <a:cubicBezTo>
                      <a:pt x="145" y="190"/>
                      <a:pt x="145" y="188"/>
                      <a:pt x="145" y="187"/>
                    </a:cubicBezTo>
                    <a:cubicBezTo>
                      <a:pt x="145" y="187"/>
                      <a:pt x="145" y="187"/>
                      <a:pt x="146" y="186"/>
                    </a:cubicBezTo>
                    <a:cubicBezTo>
                      <a:pt x="146" y="185"/>
                      <a:pt x="146" y="184"/>
                      <a:pt x="147" y="182"/>
                    </a:cubicBezTo>
                    <a:cubicBezTo>
                      <a:pt x="147" y="182"/>
                      <a:pt x="147" y="182"/>
                      <a:pt x="147" y="181"/>
                    </a:cubicBezTo>
                    <a:cubicBezTo>
                      <a:pt x="148" y="180"/>
                      <a:pt x="148" y="178"/>
                      <a:pt x="149" y="177"/>
                    </a:cubicBezTo>
                    <a:cubicBezTo>
                      <a:pt x="149" y="177"/>
                      <a:pt x="149" y="177"/>
                      <a:pt x="149" y="177"/>
                    </a:cubicBezTo>
                    <a:cubicBezTo>
                      <a:pt x="151" y="172"/>
                      <a:pt x="154" y="167"/>
                      <a:pt x="157" y="163"/>
                    </a:cubicBezTo>
                    <a:cubicBezTo>
                      <a:pt x="164" y="154"/>
                      <a:pt x="173" y="147"/>
                      <a:pt x="182" y="144"/>
                    </a:cubicBezTo>
                    <a:cubicBezTo>
                      <a:pt x="195" y="154"/>
                      <a:pt x="212" y="160"/>
                      <a:pt x="231" y="160"/>
                    </a:cubicBezTo>
                    <a:cubicBezTo>
                      <a:pt x="250" y="160"/>
                      <a:pt x="267" y="154"/>
                      <a:pt x="280" y="143"/>
                    </a:cubicBezTo>
                    <a:cubicBezTo>
                      <a:pt x="289" y="147"/>
                      <a:pt x="298" y="154"/>
                      <a:pt x="305" y="163"/>
                    </a:cubicBezTo>
                    <a:cubicBezTo>
                      <a:pt x="308" y="167"/>
                      <a:pt x="311" y="172"/>
                      <a:pt x="313" y="176"/>
                    </a:cubicBezTo>
                    <a:cubicBezTo>
                      <a:pt x="314" y="178"/>
                      <a:pt x="314" y="179"/>
                      <a:pt x="315" y="181"/>
                    </a:cubicBezTo>
                    <a:cubicBezTo>
                      <a:pt x="315" y="181"/>
                      <a:pt x="315" y="182"/>
                      <a:pt x="316" y="182"/>
                    </a:cubicBezTo>
                    <a:cubicBezTo>
                      <a:pt x="316" y="183"/>
                      <a:pt x="316" y="184"/>
                      <a:pt x="317" y="186"/>
                    </a:cubicBezTo>
                    <a:cubicBezTo>
                      <a:pt x="317" y="186"/>
                      <a:pt x="317" y="187"/>
                      <a:pt x="317" y="187"/>
                    </a:cubicBezTo>
                    <a:cubicBezTo>
                      <a:pt x="317" y="188"/>
                      <a:pt x="318" y="190"/>
                      <a:pt x="318" y="191"/>
                    </a:cubicBezTo>
                    <a:cubicBezTo>
                      <a:pt x="318" y="191"/>
                      <a:pt x="318" y="191"/>
                      <a:pt x="318" y="192"/>
                    </a:cubicBezTo>
                    <a:cubicBezTo>
                      <a:pt x="318" y="193"/>
                      <a:pt x="318" y="195"/>
                      <a:pt x="318" y="196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8" y="276"/>
                      <a:pt x="318" y="276"/>
                    </a:cubicBezTo>
                    <a:lnTo>
                      <a:pt x="318" y="288"/>
                    </a:lnTo>
                    <a:close/>
                    <a:moveTo>
                      <a:pt x="382" y="65"/>
                    </a:moveTo>
                    <a:cubicBezTo>
                      <a:pt x="389" y="65"/>
                      <a:pt x="396" y="67"/>
                      <a:pt x="402" y="70"/>
                    </a:cubicBezTo>
                    <a:cubicBezTo>
                      <a:pt x="412" y="74"/>
                      <a:pt x="419" y="82"/>
                      <a:pt x="424" y="92"/>
                    </a:cubicBezTo>
                    <a:cubicBezTo>
                      <a:pt x="427" y="97"/>
                      <a:pt x="428" y="104"/>
                      <a:pt x="428" y="111"/>
                    </a:cubicBezTo>
                    <a:cubicBezTo>
                      <a:pt x="428" y="125"/>
                      <a:pt x="422" y="137"/>
                      <a:pt x="412" y="146"/>
                    </a:cubicBezTo>
                    <a:cubicBezTo>
                      <a:pt x="411" y="146"/>
                      <a:pt x="411" y="147"/>
                      <a:pt x="410" y="147"/>
                    </a:cubicBezTo>
                    <a:cubicBezTo>
                      <a:pt x="410" y="148"/>
                      <a:pt x="409" y="148"/>
                      <a:pt x="409" y="148"/>
                    </a:cubicBezTo>
                    <a:cubicBezTo>
                      <a:pt x="408" y="149"/>
                      <a:pt x="407" y="149"/>
                      <a:pt x="407" y="150"/>
                    </a:cubicBezTo>
                    <a:cubicBezTo>
                      <a:pt x="406" y="150"/>
                      <a:pt x="406" y="150"/>
                      <a:pt x="405" y="151"/>
                    </a:cubicBezTo>
                    <a:cubicBezTo>
                      <a:pt x="405" y="151"/>
                      <a:pt x="404" y="151"/>
                      <a:pt x="403" y="152"/>
                    </a:cubicBezTo>
                    <a:cubicBezTo>
                      <a:pt x="403" y="152"/>
                      <a:pt x="402" y="152"/>
                      <a:pt x="401" y="153"/>
                    </a:cubicBezTo>
                    <a:cubicBezTo>
                      <a:pt x="401" y="153"/>
                      <a:pt x="400" y="153"/>
                      <a:pt x="399" y="153"/>
                    </a:cubicBezTo>
                    <a:cubicBezTo>
                      <a:pt x="399" y="154"/>
                      <a:pt x="398" y="154"/>
                      <a:pt x="397" y="154"/>
                    </a:cubicBezTo>
                    <a:cubicBezTo>
                      <a:pt x="397" y="154"/>
                      <a:pt x="396" y="155"/>
                      <a:pt x="396" y="155"/>
                    </a:cubicBezTo>
                    <a:cubicBezTo>
                      <a:pt x="395" y="155"/>
                      <a:pt x="394" y="155"/>
                      <a:pt x="393" y="156"/>
                    </a:cubicBezTo>
                    <a:cubicBezTo>
                      <a:pt x="392" y="156"/>
                      <a:pt x="392" y="156"/>
                      <a:pt x="391" y="156"/>
                    </a:cubicBezTo>
                    <a:cubicBezTo>
                      <a:pt x="390" y="156"/>
                      <a:pt x="389" y="156"/>
                      <a:pt x="388" y="156"/>
                    </a:cubicBezTo>
                    <a:cubicBezTo>
                      <a:pt x="388" y="156"/>
                      <a:pt x="387" y="156"/>
                      <a:pt x="387" y="156"/>
                    </a:cubicBezTo>
                    <a:cubicBezTo>
                      <a:pt x="385" y="157"/>
                      <a:pt x="384" y="157"/>
                      <a:pt x="382" y="157"/>
                    </a:cubicBezTo>
                    <a:cubicBezTo>
                      <a:pt x="382" y="157"/>
                      <a:pt x="382" y="157"/>
                      <a:pt x="382" y="157"/>
                    </a:cubicBezTo>
                    <a:cubicBezTo>
                      <a:pt x="381" y="157"/>
                      <a:pt x="379" y="157"/>
                      <a:pt x="378" y="156"/>
                    </a:cubicBezTo>
                    <a:cubicBezTo>
                      <a:pt x="378" y="156"/>
                      <a:pt x="377" y="156"/>
                      <a:pt x="377" y="156"/>
                    </a:cubicBezTo>
                    <a:cubicBezTo>
                      <a:pt x="376" y="156"/>
                      <a:pt x="375" y="156"/>
                      <a:pt x="374" y="156"/>
                    </a:cubicBezTo>
                    <a:cubicBezTo>
                      <a:pt x="373" y="156"/>
                      <a:pt x="373" y="156"/>
                      <a:pt x="372" y="155"/>
                    </a:cubicBezTo>
                    <a:cubicBezTo>
                      <a:pt x="371" y="155"/>
                      <a:pt x="370" y="155"/>
                      <a:pt x="369" y="155"/>
                    </a:cubicBezTo>
                    <a:cubicBezTo>
                      <a:pt x="369" y="155"/>
                      <a:pt x="368" y="154"/>
                      <a:pt x="368" y="154"/>
                    </a:cubicBezTo>
                    <a:cubicBezTo>
                      <a:pt x="367" y="154"/>
                      <a:pt x="366" y="154"/>
                      <a:pt x="365" y="153"/>
                    </a:cubicBezTo>
                    <a:cubicBezTo>
                      <a:pt x="365" y="153"/>
                      <a:pt x="364" y="153"/>
                      <a:pt x="363" y="153"/>
                    </a:cubicBezTo>
                    <a:cubicBezTo>
                      <a:pt x="363" y="152"/>
                      <a:pt x="362" y="152"/>
                      <a:pt x="362" y="152"/>
                    </a:cubicBezTo>
                    <a:cubicBezTo>
                      <a:pt x="361" y="151"/>
                      <a:pt x="360" y="151"/>
                      <a:pt x="360" y="151"/>
                    </a:cubicBezTo>
                    <a:cubicBezTo>
                      <a:pt x="359" y="150"/>
                      <a:pt x="359" y="150"/>
                      <a:pt x="358" y="150"/>
                    </a:cubicBezTo>
                    <a:cubicBezTo>
                      <a:pt x="357" y="149"/>
                      <a:pt x="357" y="149"/>
                      <a:pt x="356" y="148"/>
                    </a:cubicBezTo>
                    <a:cubicBezTo>
                      <a:pt x="356" y="148"/>
                      <a:pt x="355" y="148"/>
                      <a:pt x="355" y="148"/>
                    </a:cubicBezTo>
                    <a:cubicBezTo>
                      <a:pt x="354" y="147"/>
                      <a:pt x="353" y="146"/>
                      <a:pt x="353" y="146"/>
                    </a:cubicBezTo>
                    <a:cubicBezTo>
                      <a:pt x="343" y="137"/>
                      <a:pt x="337" y="125"/>
                      <a:pt x="337" y="111"/>
                    </a:cubicBezTo>
                    <a:cubicBezTo>
                      <a:pt x="337" y="86"/>
                      <a:pt x="357" y="65"/>
                      <a:pt x="382" y="65"/>
                    </a:cubicBezTo>
                    <a:close/>
                    <a:moveTo>
                      <a:pt x="445" y="266"/>
                    </a:moveTo>
                    <a:cubicBezTo>
                      <a:pt x="445" y="267"/>
                      <a:pt x="445" y="268"/>
                      <a:pt x="445" y="268"/>
                    </a:cubicBezTo>
                    <a:cubicBezTo>
                      <a:pt x="444" y="268"/>
                      <a:pt x="444" y="268"/>
                      <a:pt x="444" y="268"/>
                    </a:cubicBezTo>
                    <a:cubicBezTo>
                      <a:pt x="434" y="268"/>
                      <a:pt x="434" y="268"/>
                      <a:pt x="434" y="268"/>
                    </a:cubicBezTo>
                    <a:cubicBezTo>
                      <a:pt x="434" y="206"/>
                      <a:pt x="434" y="206"/>
                      <a:pt x="434" y="206"/>
                    </a:cubicBezTo>
                    <a:cubicBezTo>
                      <a:pt x="434" y="202"/>
                      <a:pt x="431" y="198"/>
                      <a:pt x="426" y="198"/>
                    </a:cubicBezTo>
                    <a:cubicBezTo>
                      <a:pt x="422" y="198"/>
                      <a:pt x="418" y="202"/>
                      <a:pt x="418" y="206"/>
                    </a:cubicBezTo>
                    <a:cubicBezTo>
                      <a:pt x="418" y="268"/>
                      <a:pt x="418" y="268"/>
                      <a:pt x="418" y="268"/>
                    </a:cubicBezTo>
                    <a:cubicBezTo>
                      <a:pt x="334" y="268"/>
                      <a:pt x="334" y="268"/>
                      <a:pt x="334" y="268"/>
                    </a:cubicBezTo>
                    <a:cubicBezTo>
                      <a:pt x="334" y="264"/>
                      <a:pt x="334" y="264"/>
                      <a:pt x="334" y="26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4"/>
                      <a:pt x="334" y="193"/>
                      <a:pt x="334" y="191"/>
                    </a:cubicBezTo>
                    <a:cubicBezTo>
                      <a:pt x="334" y="190"/>
                      <a:pt x="334" y="189"/>
                      <a:pt x="333" y="188"/>
                    </a:cubicBezTo>
                    <a:cubicBezTo>
                      <a:pt x="333" y="187"/>
                      <a:pt x="333" y="186"/>
                      <a:pt x="333" y="185"/>
                    </a:cubicBezTo>
                    <a:cubicBezTo>
                      <a:pt x="333" y="184"/>
                      <a:pt x="333" y="183"/>
                      <a:pt x="332" y="183"/>
                    </a:cubicBezTo>
                    <a:cubicBezTo>
                      <a:pt x="332" y="182"/>
                      <a:pt x="332" y="180"/>
                      <a:pt x="331" y="179"/>
                    </a:cubicBezTo>
                    <a:cubicBezTo>
                      <a:pt x="331" y="179"/>
                      <a:pt x="331" y="178"/>
                      <a:pt x="331" y="178"/>
                    </a:cubicBezTo>
                    <a:cubicBezTo>
                      <a:pt x="330" y="176"/>
                      <a:pt x="330" y="175"/>
                      <a:pt x="329" y="174"/>
                    </a:cubicBezTo>
                    <a:cubicBezTo>
                      <a:pt x="329" y="174"/>
                      <a:pt x="329" y="173"/>
                      <a:pt x="329" y="173"/>
                    </a:cubicBezTo>
                    <a:cubicBezTo>
                      <a:pt x="334" y="168"/>
                      <a:pt x="340" y="163"/>
                      <a:pt x="346" y="160"/>
                    </a:cubicBezTo>
                    <a:cubicBezTo>
                      <a:pt x="346" y="161"/>
                      <a:pt x="346" y="161"/>
                      <a:pt x="346" y="161"/>
                    </a:cubicBezTo>
                    <a:cubicBezTo>
                      <a:pt x="347" y="162"/>
                      <a:pt x="348" y="162"/>
                      <a:pt x="349" y="163"/>
                    </a:cubicBezTo>
                    <a:cubicBezTo>
                      <a:pt x="350" y="163"/>
                      <a:pt x="350" y="164"/>
                      <a:pt x="351" y="164"/>
                    </a:cubicBezTo>
                    <a:cubicBezTo>
                      <a:pt x="352" y="164"/>
                      <a:pt x="353" y="165"/>
                      <a:pt x="354" y="166"/>
                    </a:cubicBezTo>
                    <a:cubicBezTo>
                      <a:pt x="354" y="166"/>
                      <a:pt x="355" y="166"/>
                      <a:pt x="355" y="166"/>
                    </a:cubicBezTo>
                    <a:cubicBezTo>
                      <a:pt x="357" y="167"/>
                      <a:pt x="359" y="168"/>
                      <a:pt x="360" y="169"/>
                    </a:cubicBezTo>
                    <a:cubicBezTo>
                      <a:pt x="361" y="169"/>
                      <a:pt x="362" y="169"/>
                      <a:pt x="363" y="170"/>
                    </a:cubicBezTo>
                    <a:cubicBezTo>
                      <a:pt x="364" y="170"/>
                      <a:pt x="365" y="170"/>
                      <a:pt x="366" y="170"/>
                    </a:cubicBezTo>
                    <a:cubicBezTo>
                      <a:pt x="367" y="171"/>
                      <a:pt x="368" y="171"/>
                      <a:pt x="369" y="171"/>
                    </a:cubicBezTo>
                    <a:cubicBezTo>
                      <a:pt x="370" y="171"/>
                      <a:pt x="370" y="171"/>
                      <a:pt x="371" y="172"/>
                    </a:cubicBezTo>
                    <a:cubicBezTo>
                      <a:pt x="372" y="172"/>
                      <a:pt x="374" y="172"/>
                      <a:pt x="375" y="172"/>
                    </a:cubicBezTo>
                    <a:cubicBezTo>
                      <a:pt x="375" y="172"/>
                      <a:pt x="376" y="172"/>
                      <a:pt x="377" y="172"/>
                    </a:cubicBezTo>
                    <a:cubicBezTo>
                      <a:pt x="379" y="173"/>
                      <a:pt x="380" y="173"/>
                      <a:pt x="382" y="173"/>
                    </a:cubicBezTo>
                    <a:cubicBezTo>
                      <a:pt x="382" y="173"/>
                      <a:pt x="382" y="173"/>
                      <a:pt x="382" y="173"/>
                    </a:cubicBezTo>
                    <a:cubicBezTo>
                      <a:pt x="384" y="173"/>
                      <a:pt x="386" y="173"/>
                      <a:pt x="388" y="172"/>
                    </a:cubicBezTo>
                    <a:cubicBezTo>
                      <a:pt x="389" y="172"/>
                      <a:pt x="389" y="172"/>
                      <a:pt x="390" y="172"/>
                    </a:cubicBezTo>
                    <a:cubicBezTo>
                      <a:pt x="391" y="172"/>
                      <a:pt x="393" y="172"/>
                      <a:pt x="394" y="172"/>
                    </a:cubicBezTo>
                    <a:cubicBezTo>
                      <a:pt x="395" y="171"/>
                      <a:pt x="395" y="171"/>
                      <a:pt x="396" y="171"/>
                    </a:cubicBezTo>
                    <a:cubicBezTo>
                      <a:pt x="397" y="171"/>
                      <a:pt x="398" y="171"/>
                      <a:pt x="399" y="170"/>
                    </a:cubicBezTo>
                    <a:cubicBezTo>
                      <a:pt x="400" y="170"/>
                      <a:pt x="401" y="170"/>
                      <a:pt x="402" y="170"/>
                    </a:cubicBezTo>
                    <a:cubicBezTo>
                      <a:pt x="402" y="169"/>
                      <a:pt x="403" y="169"/>
                      <a:pt x="404" y="169"/>
                    </a:cubicBezTo>
                    <a:cubicBezTo>
                      <a:pt x="408" y="167"/>
                      <a:pt x="411" y="166"/>
                      <a:pt x="414" y="164"/>
                    </a:cubicBezTo>
                    <a:cubicBezTo>
                      <a:pt x="415" y="163"/>
                      <a:pt x="415" y="163"/>
                      <a:pt x="416" y="163"/>
                    </a:cubicBezTo>
                    <a:cubicBezTo>
                      <a:pt x="417" y="162"/>
                      <a:pt x="418" y="162"/>
                      <a:pt x="419" y="161"/>
                    </a:cubicBezTo>
                    <a:cubicBezTo>
                      <a:pt x="419" y="161"/>
                      <a:pt x="419" y="161"/>
                      <a:pt x="419" y="160"/>
                    </a:cubicBezTo>
                    <a:cubicBezTo>
                      <a:pt x="425" y="163"/>
                      <a:pt x="431" y="168"/>
                      <a:pt x="436" y="174"/>
                    </a:cubicBezTo>
                    <a:cubicBezTo>
                      <a:pt x="442" y="182"/>
                      <a:pt x="445" y="191"/>
                      <a:pt x="445" y="198"/>
                    </a:cubicBezTo>
                    <a:lnTo>
                      <a:pt x="445" y="266"/>
                    </a:lnTo>
                    <a:close/>
                  </a:path>
                </a:pathLst>
              </a:custGeom>
              <a:solidFill>
                <a:srgbClr val="0B1749"/>
              </a:solidFill>
              <a:ln>
                <a:noFill/>
              </a:ln>
            </p:spPr>
            <p:txBody>
              <a:bodyPr/>
              <a:lstStyle/>
              <a:p>
                <a:pPr defTabSz="235974">
                  <a:defRPr/>
                </a:pPr>
                <a:endParaRPr lang="en-US" sz="464" kern="0">
                  <a:solidFill>
                    <a:srgbClr val="58585A"/>
                  </a:solidFill>
                  <a:latin typeface="Verdana"/>
                  <a:ea typeface="標楷體" pitchFamily="65" charset="-120"/>
                  <a:cs typeface="Arial" pitchFamily="34" charset="0"/>
                </a:endParaRPr>
              </a:p>
            </p:txBody>
          </p:sp>
          <p:sp>
            <p:nvSpPr>
              <p:cNvPr id="4115" name="Rectangle 30">
                <a:extLst>
                  <a:ext uri="{FF2B5EF4-FFF2-40B4-BE49-F238E27FC236}">
                    <a16:creationId xmlns:a16="http://schemas.microsoft.com/office/drawing/2014/main" id="{FDB4B5F1-77C5-4B01-8748-090206BF9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2062" y="4352649"/>
                <a:ext cx="877888" cy="3699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無人機升空後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訊號涵蓋範圍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</p:txBody>
          </p:sp>
          <p:sp>
            <p:nvSpPr>
              <p:cNvPr id="4116" name="Rectangle 43">
                <a:extLst>
                  <a:ext uri="{FF2B5EF4-FFF2-40B4-BE49-F238E27FC236}">
                    <a16:creationId xmlns:a16="http://schemas.microsoft.com/office/drawing/2014/main" id="{9317E5E7-DF4B-413E-B8D0-A4C9CB07E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3539" y="4917881"/>
                <a:ext cx="531813" cy="231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微軟正黑體" panose="020B0604030504040204" pitchFamily="34" charset="-120"/>
                  </a:rPr>
                  <a:t>發電機</a:t>
                </a:r>
                <a:endParaRPr lang="en-US" altLang="zh-TW" sz="900" b="1">
                  <a:latin typeface="微軟正黑體" panose="020B0604030504040204" pitchFamily="34" charset="-120"/>
                </a:endParaRPr>
              </a:p>
            </p:txBody>
          </p:sp>
          <p:sp>
            <p:nvSpPr>
              <p:cNvPr id="4117" name="Rectangle 43">
                <a:extLst>
                  <a:ext uri="{FF2B5EF4-FFF2-40B4-BE49-F238E27FC236}">
                    <a16:creationId xmlns:a16="http://schemas.microsoft.com/office/drawing/2014/main" id="{4758B6F0-8237-4ADF-8F8F-A9C7C8F41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3639" y="4009699"/>
                <a:ext cx="415925" cy="231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微軟正黑體" panose="020B0604030504040204" pitchFamily="34" charset="-120"/>
                  </a:rPr>
                  <a:t>光纜</a:t>
                </a:r>
                <a:endParaRPr lang="en-US" altLang="zh-TW" sz="900" b="1">
                  <a:latin typeface="微軟正黑體" panose="020B0604030504040204" pitchFamily="34" charset="-120"/>
                </a:endParaRPr>
              </a:p>
            </p:txBody>
          </p:sp>
          <p:pic>
            <p:nvPicPr>
              <p:cNvPr id="4118" name="Picture 4" descr="ãè¡æiconãçåçæå°çµæ">
                <a:extLst>
                  <a:ext uri="{FF2B5EF4-FFF2-40B4-BE49-F238E27FC236}">
                    <a16:creationId xmlns:a16="http://schemas.microsoft.com/office/drawing/2014/main" id="{2B219607-39D4-4D18-8D4F-E9F95E694F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363" y="1304206"/>
                <a:ext cx="1030288" cy="1046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9" name="Picture 4" descr="「閃電png」的圖片搜尋結果">
                <a:extLst>
                  <a:ext uri="{FF2B5EF4-FFF2-40B4-BE49-F238E27FC236}">
                    <a16:creationId xmlns:a16="http://schemas.microsoft.com/office/drawing/2014/main" id="{8093F8D2-0E5E-4748-999D-93A9431E0F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204086">
                <a:off x="3566402" y="2531522"/>
                <a:ext cx="471487" cy="146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0" name="Picture 4" descr="「閃電png」的圖片搜尋結果">
                <a:extLst>
                  <a:ext uri="{FF2B5EF4-FFF2-40B4-BE49-F238E27FC236}">
                    <a16:creationId xmlns:a16="http://schemas.microsoft.com/office/drawing/2014/main" id="{03ED7468-BC6A-4622-9B6B-2303854136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27075">
                <a:off x="2790114" y="2444196"/>
                <a:ext cx="538163" cy="1330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1" name="Picture 14" descr="ãå»ºç© pngãçåçæå°çµæ">
                <a:extLst>
                  <a:ext uri="{FF2B5EF4-FFF2-40B4-BE49-F238E27FC236}">
                    <a16:creationId xmlns:a16="http://schemas.microsoft.com/office/drawing/2014/main" id="{AD8195AB-94DE-4FCF-89B9-05417416A0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74" t="23694" r="12344" b="23859"/>
              <a:stretch>
                <a:fillRect/>
              </a:stretch>
            </p:blipFill>
            <p:spPr bwMode="auto">
              <a:xfrm>
                <a:off x="2378650" y="4054867"/>
                <a:ext cx="603850" cy="515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2" name="Picture 12" descr="ãsatellite  pngãçåçæå°çµæ">
                <a:extLst>
                  <a:ext uri="{FF2B5EF4-FFF2-40B4-BE49-F238E27FC236}">
                    <a16:creationId xmlns:a16="http://schemas.microsoft.com/office/drawing/2014/main" id="{5D7845B7-FF6F-4140-B78A-0B62A0D48B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088"/>
              <a:stretch>
                <a:fillRect/>
              </a:stretch>
            </p:blipFill>
            <p:spPr bwMode="auto">
              <a:xfrm>
                <a:off x="2480077" y="3567846"/>
                <a:ext cx="595787" cy="562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23" name="Rectangle 43">
                <a:extLst>
                  <a:ext uri="{FF2B5EF4-FFF2-40B4-BE49-F238E27FC236}">
                    <a16:creationId xmlns:a16="http://schemas.microsoft.com/office/drawing/2014/main" id="{3179F54A-62DB-4DF0-B884-62DB644FD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0627" y="1086688"/>
                <a:ext cx="877887" cy="231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微軟正黑體" panose="020B0604030504040204" pitchFamily="34" charset="-120"/>
                  </a:rPr>
                  <a:t>中新二號衛星</a:t>
                </a:r>
                <a:endParaRPr lang="en-US" altLang="zh-TW" sz="900" b="1">
                  <a:latin typeface="微軟正黑體" panose="020B0604030504040204" pitchFamily="34" charset="-120"/>
                </a:endParaRPr>
              </a:p>
            </p:txBody>
          </p:sp>
          <p:pic>
            <p:nvPicPr>
              <p:cNvPr id="4124" name="Picture 16" descr="ãé²ç«¯ pngãçåçæå°çµæ">
                <a:extLst>
                  <a:ext uri="{FF2B5EF4-FFF2-40B4-BE49-F238E27FC236}">
                    <a16:creationId xmlns:a16="http://schemas.microsoft.com/office/drawing/2014/main" id="{B3B32888-55D7-4BA2-83CF-E9483B7395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1520" y="4679721"/>
                <a:ext cx="1063625" cy="724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橢圓 33">
                <a:extLst>
                  <a:ext uri="{FF2B5EF4-FFF2-40B4-BE49-F238E27FC236}">
                    <a16:creationId xmlns:a16="http://schemas.microsoft.com/office/drawing/2014/main" id="{D1C762E5-D015-425E-A559-D3D41061E8AF}"/>
                  </a:ext>
                </a:extLst>
              </p:cNvPr>
              <p:cNvSpPr/>
              <p:nvPr/>
            </p:nvSpPr>
            <p:spPr bwMode="auto">
              <a:xfrm flipH="1">
                <a:off x="2755189" y="4552867"/>
                <a:ext cx="90487" cy="93663"/>
              </a:xfrm>
              <a:prstGeom prst="ellips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zh-TW" altLang="en-US" sz="464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橢圓 34">
                <a:extLst>
                  <a:ext uri="{FF2B5EF4-FFF2-40B4-BE49-F238E27FC236}">
                    <a16:creationId xmlns:a16="http://schemas.microsoft.com/office/drawing/2014/main" id="{E3782FDD-DF9B-49A3-A6DF-B4051E82E87D}"/>
                  </a:ext>
                </a:extLst>
              </p:cNvPr>
              <p:cNvSpPr/>
              <p:nvPr/>
            </p:nvSpPr>
            <p:spPr bwMode="auto">
              <a:xfrm>
                <a:off x="2652001" y="4721141"/>
                <a:ext cx="98425" cy="109538"/>
              </a:xfrm>
              <a:prstGeom prst="ellips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zh-TW" altLang="en-US" sz="464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27" name="Rectangle 43">
                <a:extLst>
                  <a:ext uri="{FF2B5EF4-FFF2-40B4-BE49-F238E27FC236}">
                    <a16:creationId xmlns:a16="http://schemas.microsoft.com/office/drawing/2014/main" id="{B86771E9-9BF8-4A97-8942-38B029852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6839" y="4979007"/>
                <a:ext cx="709861" cy="369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行動電話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核心網路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</p:txBody>
          </p:sp>
          <p:sp>
            <p:nvSpPr>
              <p:cNvPr id="4128" name="Rectangle 43">
                <a:extLst>
                  <a:ext uri="{FF2B5EF4-FFF2-40B4-BE49-F238E27FC236}">
                    <a16:creationId xmlns:a16="http://schemas.microsoft.com/office/drawing/2014/main" id="{49FD3DD6-F174-4439-B5F9-5294A621A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9925" y="5454533"/>
                <a:ext cx="1733550" cy="231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2349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2349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2349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2349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2349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災區</a:t>
                </a:r>
                <a:r>
                  <a:rPr lang="en-US" altLang="zh-TW" sz="900" b="1">
                    <a:latin typeface="新細明體" panose="02020500000000000000" pitchFamily="18" charset="-120"/>
                  </a:rPr>
                  <a:t>1(</a:t>
                </a:r>
                <a:r>
                  <a:rPr lang="zh-TW" altLang="en-US" sz="900" b="1">
                    <a:latin typeface="新細明體" panose="02020500000000000000" pitchFamily="18" charset="-120"/>
                  </a:rPr>
                  <a:t>無行動電話訊號</a:t>
                </a:r>
                <a:r>
                  <a:rPr lang="en-US" altLang="zh-TW" sz="900" b="1">
                    <a:latin typeface="新細明體" panose="02020500000000000000" pitchFamily="18" charset="-120"/>
                  </a:rPr>
                  <a:t>)</a:t>
                </a:r>
              </a:p>
            </p:txBody>
          </p:sp>
          <p:sp>
            <p:nvSpPr>
              <p:cNvPr id="4129" name="Rectangle 43">
                <a:extLst>
                  <a:ext uri="{FF2B5EF4-FFF2-40B4-BE49-F238E27FC236}">
                    <a16:creationId xmlns:a16="http://schemas.microsoft.com/office/drawing/2014/main" id="{03410DA8-FE65-4406-B5E9-600A335D4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8964" y="4193876"/>
                <a:ext cx="531813" cy="231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微軟正黑體" panose="020B0604030504040204" pitchFamily="34" charset="-120"/>
                  </a:rPr>
                  <a:t>電力線</a:t>
                </a:r>
                <a:endParaRPr lang="en-US" altLang="zh-TW" sz="900" b="1">
                  <a:latin typeface="微軟正黑體" panose="020B0604030504040204" pitchFamily="34" charset="-120"/>
                </a:endParaRPr>
              </a:p>
            </p:txBody>
          </p:sp>
          <p:sp>
            <p:nvSpPr>
              <p:cNvPr id="4130" name="Rectangle 43">
                <a:extLst>
                  <a:ext uri="{FF2B5EF4-FFF2-40B4-BE49-F238E27FC236}">
                    <a16:creationId xmlns:a16="http://schemas.microsoft.com/office/drawing/2014/main" id="{04F0F27A-FC68-4003-AF61-40EA5FA84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8501" y="4975039"/>
                <a:ext cx="762000" cy="231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微軟正黑體" panose="020B0604030504040204" pitchFamily="34" charset="-120"/>
                  </a:rPr>
                  <a:t>衛星移動車</a:t>
                </a:r>
                <a:endParaRPr lang="en-US" altLang="zh-TW" sz="900" b="1">
                  <a:latin typeface="微軟正黑體" panose="020B0604030504040204" pitchFamily="34" charset="-120"/>
                </a:endParaRPr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3D4B2C43-B22E-4D25-9A5C-D86DBC636D29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9249651" y="4854492"/>
                <a:ext cx="454025" cy="309563"/>
              </a:xfrm>
              <a:custGeom>
                <a:avLst/>
                <a:gdLst>
                  <a:gd name="T0" fmla="*/ 2147483647 w 461"/>
                  <a:gd name="T1" fmla="*/ 2147483647 h 310"/>
                  <a:gd name="T2" fmla="*/ 2147483647 w 461"/>
                  <a:gd name="T3" fmla="*/ 2147483647 h 310"/>
                  <a:gd name="T4" fmla="*/ 2147483647 w 461"/>
                  <a:gd name="T5" fmla="*/ 2147483647 h 310"/>
                  <a:gd name="T6" fmla="*/ 2147483647 w 461"/>
                  <a:gd name="T7" fmla="*/ 2147483647 h 310"/>
                  <a:gd name="T8" fmla="*/ 2147483647 w 461"/>
                  <a:gd name="T9" fmla="*/ 2147483647 h 310"/>
                  <a:gd name="T10" fmla="*/ 2147483647 w 461"/>
                  <a:gd name="T11" fmla="*/ 2147483647 h 310"/>
                  <a:gd name="T12" fmla="*/ 2147483647 w 461"/>
                  <a:gd name="T13" fmla="*/ 2147483647 h 310"/>
                  <a:gd name="T14" fmla="*/ 2147483647 w 461"/>
                  <a:gd name="T15" fmla="*/ 2147483647 h 310"/>
                  <a:gd name="T16" fmla="*/ 0 w 461"/>
                  <a:gd name="T17" fmla="*/ 2147483647 h 310"/>
                  <a:gd name="T18" fmla="*/ 2147483647 w 461"/>
                  <a:gd name="T19" fmla="*/ 2147483647 h 310"/>
                  <a:gd name="T20" fmla="*/ 2147483647 w 461"/>
                  <a:gd name="T21" fmla="*/ 2147483647 h 310"/>
                  <a:gd name="T22" fmla="*/ 2147483647 w 461"/>
                  <a:gd name="T23" fmla="*/ 2147483647 h 310"/>
                  <a:gd name="T24" fmla="*/ 2147483647 w 461"/>
                  <a:gd name="T25" fmla="*/ 2147483647 h 310"/>
                  <a:gd name="T26" fmla="*/ 2147483647 w 461"/>
                  <a:gd name="T27" fmla="*/ 2147483647 h 310"/>
                  <a:gd name="T28" fmla="*/ 2147483647 w 461"/>
                  <a:gd name="T29" fmla="*/ 2147483647 h 310"/>
                  <a:gd name="T30" fmla="*/ 2147483647 w 461"/>
                  <a:gd name="T31" fmla="*/ 2147483647 h 310"/>
                  <a:gd name="T32" fmla="*/ 2147483647 w 461"/>
                  <a:gd name="T33" fmla="*/ 2147483647 h 310"/>
                  <a:gd name="T34" fmla="*/ 2147483647 w 461"/>
                  <a:gd name="T35" fmla="*/ 2147483647 h 310"/>
                  <a:gd name="T36" fmla="*/ 2147483647 w 461"/>
                  <a:gd name="T37" fmla="*/ 2147483647 h 310"/>
                  <a:gd name="T38" fmla="*/ 2147483647 w 461"/>
                  <a:gd name="T39" fmla="*/ 2147483647 h 310"/>
                  <a:gd name="T40" fmla="*/ 2147483647 w 461"/>
                  <a:gd name="T41" fmla="*/ 2147483647 h 310"/>
                  <a:gd name="T42" fmla="*/ 2147483647 w 461"/>
                  <a:gd name="T43" fmla="*/ 2147483647 h 310"/>
                  <a:gd name="T44" fmla="*/ 2147483647 w 461"/>
                  <a:gd name="T45" fmla="*/ 2147483647 h 310"/>
                  <a:gd name="T46" fmla="*/ 2147483647 w 461"/>
                  <a:gd name="T47" fmla="*/ 2147483647 h 310"/>
                  <a:gd name="T48" fmla="*/ 2147483647 w 461"/>
                  <a:gd name="T49" fmla="*/ 2147483647 h 310"/>
                  <a:gd name="T50" fmla="*/ 2147483647 w 461"/>
                  <a:gd name="T51" fmla="*/ 2147483647 h 310"/>
                  <a:gd name="T52" fmla="*/ 2147483647 w 461"/>
                  <a:gd name="T53" fmla="*/ 2147483647 h 310"/>
                  <a:gd name="T54" fmla="*/ 2147483647 w 461"/>
                  <a:gd name="T55" fmla="*/ 2147483647 h 310"/>
                  <a:gd name="T56" fmla="*/ 2147483647 w 461"/>
                  <a:gd name="T57" fmla="*/ 2147483647 h 310"/>
                  <a:gd name="T58" fmla="*/ 2147483647 w 461"/>
                  <a:gd name="T59" fmla="*/ 2147483647 h 310"/>
                  <a:gd name="T60" fmla="*/ 2147483647 w 461"/>
                  <a:gd name="T61" fmla="*/ 2147483647 h 310"/>
                  <a:gd name="T62" fmla="*/ 2147483647 w 461"/>
                  <a:gd name="T63" fmla="*/ 2147483647 h 310"/>
                  <a:gd name="T64" fmla="*/ 2147483647 w 461"/>
                  <a:gd name="T65" fmla="*/ 2147483647 h 310"/>
                  <a:gd name="T66" fmla="*/ 2147483647 w 461"/>
                  <a:gd name="T67" fmla="*/ 2147483647 h 310"/>
                  <a:gd name="T68" fmla="*/ 2147483647 w 461"/>
                  <a:gd name="T69" fmla="*/ 2147483647 h 310"/>
                  <a:gd name="T70" fmla="*/ 2147483647 w 461"/>
                  <a:gd name="T71" fmla="*/ 2147483647 h 310"/>
                  <a:gd name="T72" fmla="*/ 2147483647 w 461"/>
                  <a:gd name="T73" fmla="*/ 2147483647 h 310"/>
                  <a:gd name="T74" fmla="*/ 2147483647 w 461"/>
                  <a:gd name="T75" fmla="*/ 2147483647 h 310"/>
                  <a:gd name="T76" fmla="*/ 2147483647 w 461"/>
                  <a:gd name="T77" fmla="*/ 2147483647 h 310"/>
                  <a:gd name="T78" fmla="*/ 2147483647 w 461"/>
                  <a:gd name="T79" fmla="*/ 2147483647 h 310"/>
                  <a:gd name="T80" fmla="*/ 2147483647 w 461"/>
                  <a:gd name="T81" fmla="*/ 2147483647 h 310"/>
                  <a:gd name="T82" fmla="*/ 2147483647 w 461"/>
                  <a:gd name="T83" fmla="*/ 2147483647 h 310"/>
                  <a:gd name="T84" fmla="*/ 2147483647 w 461"/>
                  <a:gd name="T85" fmla="*/ 2147483647 h 310"/>
                  <a:gd name="T86" fmla="*/ 2147483647 w 461"/>
                  <a:gd name="T87" fmla="*/ 2147483647 h 310"/>
                  <a:gd name="T88" fmla="*/ 2147483647 w 461"/>
                  <a:gd name="T89" fmla="*/ 2147483647 h 310"/>
                  <a:gd name="T90" fmla="*/ 2147483647 w 461"/>
                  <a:gd name="T91" fmla="*/ 2147483647 h 310"/>
                  <a:gd name="T92" fmla="*/ 2147483647 w 461"/>
                  <a:gd name="T93" fmla="*/ 2147483647 h 310"/>
                  <a:gd name="T94" fmla="*/ 2147483647 w 461"/>
                  <a:gd name="T95" fmla="*/ 2147483647 h 310"/>
                  <a:gd name="T96" fmla="*/ 2147483647 w 461"/>
                  <a:gd name="T97" fmla="*/ 2147483647 h 310"/>
                  <a:gd name="T98" fmla="*/ 2147483647 w 461"/>
                  <a:gd name="T99" fmla="*/ 2147483647 h 310"/>
                  <a:gd name="T100" fmla="*/ 2147483647 w 461"/>
                  <a:gd name="T101" fmla="*/ 2147483647 h 310"/>
                  <a:gd name="T102" fmla="*/ 2147483647 w 461"/>
                  <a:gd name="T103" fmla="*/ 2147483647 h 310"/>
                  <a:gd name="T104" fmla="*/ 2147483647 w 461"/>
                  <a:gd name="T105" fmla="*/ 2147483647 h 310"/>
                  <a:gd name="T106" fmla="*/ 2147483647 w 461"/>
                  <a:gd name="T107" fmla="*/ 2147483647 h 310"/>
                  <a:gd name="T108" fmla="*/ 2147483647 w 461"/>
                  <a:gd name="T109" fmla="*/ 2147483647 h 310"/>
                  <a:gd name="T110" fmla="*/ 2147483647 w 461"/>
                  <a:gd name="T111" fmla="*/ 2147483647 h 310"/>
                  <a:gd name="T112" fmla="*/ 2147483647 w 461"/>
                  <a:gd name="T113" fmla="*/ 2147483647 h 310"/>
                  <a:gd name="T114" fmla="*/ 2147483647 w 461"/>
                  <a:gd name="T115" fmla="*/ 2147483647 h 310"/>
                  <a:gd name="T116" fmla="*/ 2147483647 w 461"/>
                  <a:gd name="T117" fmla="*/ 2147483647 h 310"/>
                  <a:gd name="T118" fmla="*/ 2147483647 w 461"/>
                  <a:gd name="T119" fmla="*/ 2147483647 h 310"/>
                  <a:gd name="T120" fmla="*/ 2147483647 w 461"/>
                  <a:gd name="T121" fmla="*/ 2147483647 h 310"/>
                  <a:gd name="T122" fmla="*/ 2147483647 w 461"/>
                  <a:gd name="T123" fmla="*/ 2147483647 h 310"/>
                  <a:gd name="T124" fmla="*/ 2147483647 w 461"/>
                  <a:gd name="T125" fmla="*/ 2147483647 h 31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61" h="310">
                    <a:moveTo>
                      <a:pt x="449" y="165"/>
                    </a:moveTo>
                    <a:cubicBezTo>
                      <a:pt x="444" y="158"/>
                      <a:pt x="438" y="153"/>
                      <a:pt x="431" y="149"/>
                    </a:cubicBezTo>
                    <a:cubicBezTo>
                      <a:pt x="439" y="138"/>
                      <a:pt x="444" y="125"/>
                      <a:pt x="444" y="111"/>
                    </a:cubicBezTo>
                    <a:cubicBezTo>
                      <a:pt x="444" y="102"/>
                      <a:pt x="442" y="93"/>
                      <a:pt x="438" y="85"/>
                    </a:cubicBezTo>
                    <a:cubicBezTo>
                      <a:pt x="432" y="72"/>
                      <a:pt x="422" y="61"/>
                      <a:pt x="409" y="55"/>
                    </a:cubicBezTo>
                    <a:cubicBezTo>
                      <a:pt x="401" y="51"/>
                      <a:pt x="392" y="49"/>
                      <a:pt x="382" y="49"/>
                    </a:cubicBezTo>
                    <a:cubicBezTo>
                      <a:pt x="348" y="49"/>
                      <a:pt x="321" y="77"/>
                      <a:pt x="321" y="111"/>
                    </a:cubicBezTo>
                    <a:cubicBezTo>
                      <a:pt x="321" y="125"/>
                      <a:pt x="326" y="138"/>
                      <a:pt x="334" y="149"/>
                    </a:cubicBezTo>
                    <a:cubicBezTo>
                      <a:pt x="329" y="151"/>
                      <a:pt x="325" y="155"/>
                      <a:pt x="321" y="158"/>
                    </a:cubicBezTo>
                    <a:cubicBezTo>
                      <a:pt x="320" y="157"/>
                      <a:pt x="319" y="155"/>
                      <a:pt x="318" y="154"/>
                    </a:cubicBezTo>
                    <a:cubicBezTo>
                      <a:pt x="311" y="145"/>
                      <a:pt x="302" y="137"/>
                      <a:pt x="293" y="132"/>
                    </a:cubicBezTo>
                    <a:cubicBezTo>
                      <a:pt x="304" y="118"/>
                      <a:pt x="311" y="100"/>
                      <a:pt x="311" y="80"/>
                    </a:cubicBezTo>
                    <a:cubicBezTo>
                      <a:pt x="311" y="65"/>
                      <a:pt x="307" y="50"/>
                      <a:pt x="299" y="37"/>
                    </a:cubicBezTo>
                    <a:cubicBezTo>
                      <a:pt x="296" y="34"/>
                      <a:pt x="291" y="33"/>
                      <a:pt x="288" y="35"/>
                    </a:cubicBezTo>
                    <a:cubicBezTo>
                      <a:pt x="284" y="37"/>
                      <a:pt x="283" y="42"/>
                      <a:pt x="285" y="46"/>
                    </a:cubicBezTo>
                    <a:cubicBezTo>
                      <a:pt x="292" y="56"/>
                      <a:pt x="295" y="68"/>
                      <a:pt x="295" y="80"/>
                    </a:cubicBezTo>
                    <a:cubicBezTo>
                      <a:pt x="295" y="116"/>
                      <a:pt x="266" y="144"/>
                      <a:pt x="231" y="144"/>
                    </a:cubicBezTo>
                    <a:cubicBezTo>
                      <a:pt x="196" y="144"/>
                      <a:pt x="167" y="116"/>
                      <a:pt x="167" y="80"/>
                    </a:cubicBezTo>
                    <a:cubicBezTo>
                      <a:pt x="167" y="45"/>
                      <a:pt x="196" y="16"/>
                      <a:pt x="231" y="16"/>
                    </a:cubicBezTo>
                    <a:cubicBezTo>
                      <a:pt x="243" y="16"/>
                      <a:pt x="255" y="20"/>
                      <a:pt x="265" y="26"/>
                    </a:cubicBezTo>
                    <a:cubicBezTo>
                      <a:pt x="269" y="28"/>
                      <a:pt x="274" y="27"/>
                      <a:pt x="276" y="24"/>
                    </a:cubicBezTo>
                    <a:cubicBezTo>
                      <a:pt x="279" y="20"/>
                      <a:pt x="278" y="15"/>
                      <a:pt x="274" y="13"/>
                    </a:cubicBezTo>
                    <a:cubicBezTo>
                      <a:pt x="261" y="4"/>
                      <a:pt x="246" y="0"/>
                      <a:pt x="231" y="0"/>
                    </a:cubicBezTo>
                    <a:cubicBezTo>
                      <a:pt x="187" y="0"/>
                      <a:pt x="151" y="36"/>
                      <a:pt x="151" y="80"/>
                    </a:cubicBezTo>
                    <a:cubicBezTo>
                      <a:pt x="151" y="100"/>
                      <a:pt x="158" y="118"/>
                      <a:pt x="169" y="132"/>
                    </a:cubicBezTo>
                    <a:cubicBezTo>
                      <a:pt x="160" y="137"/>
                      <a:pt x="151" y="145"/>
                      <a:pt x="144" y="154"/>
                    </a:cubicBezTo>
                    <a:cubicBezTo>
                      <a:pt x="143" y="155"/>
                      <a:pt x="142" y="157"/>
                      <a:pt x="140" y="159"/>
                    </a:cubicBezTo>
                    <a:cubicBezTo>
                      <a:pt x="137" y="155"/>
                      <a:pt x="132" y="151"/>
                      <a:pt x="128" y="149"/>
                    </a:cubicBezTo>
                    <a:cubicBezTo>
                      <a:pt x="136" y="138"/>
                      <a:pt x="141" y="125"/>
                      <a:pt x="141" y="111"/>
                    </a:cubicBezTo>
                    <a:cubicBezTo>
                      <a:pt x="141" y="102"/>
                      <a:pt x="139" y="93"/>
                      <a:pt x="135" y="85"/>
                    </a:cubicBezTo>
                    <a:cubicBezTo>
                      <a:pt x="129" y="72"/>
                      <a:pt x="118" y="61"/>
                      <a:pt x="105" y="55"/>
                    </a:cubicBezTo>
                    <a:cubicBezTo>
                      <a:pt x="97" y="51"/>
                      <a:pt x="88" y="49"/>
                      <a:pt x="79" y="49"/>
                    </a:cubicBezTo>
                    <a:cubicBezTo>
                      <a:pt x="45" y="49"/>
                      <a:pt x="17" y="77"/>
                      <a:pt x="17" y="111"/>
                    </a:cubicBezTo>
                    <a:cubicBezTo>
                      <a:pt x="17" y="125"/>
                      <a:pt x="22" y="138"/>
                      <a:pt x="30" y="149"/>
                    </a:cubicBezTo>
                    <a:cubicBezTo>
                      <a:pt x="23" y="153"/>
                      <a:pt x="17" y="158"/>
                      <a:pt x="12" y="165"/>
                    </a:cubicBezTo>
                    <a:cubicBezTo>
                      <a:pt x="5" y="174"/>
                      <a:pt x="0" y="186"/>
                      <a:pt x="0" y="19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76"/>
                      <a:pt x="7" y="284"/>
                      <a:pt x="17" y="284"/>
                    </a:cubicBezTo>
                    <a:cubicBezTo>
                      <a:pt x="128" y="284"/>
                      <a:pt x="128" y="284"/>
                      <a:pt x="128" y="284"/>
                    </a:cubicBezTo>
                    <a:cubicBezTo>
                      <a:pt x="128" y="288"/>
                      <a:pt x="128" y="288"/>
                      <a:pt x="128" y="288"/>
                    </a:cubicBezTo>
                    <a:cubicBezTo>
                      <a:pt x="128" y="300"/>
                      <a:pt x="136" y="310"/>
                      <a:pt x="148" y="310"/>
                    </a:cubicBezTo>
                    <a:cubicBezTo>
                      <a:pt x="314" y="310"/>
                      <a:pt x="314" y="310"/>
                      <a:pt x="314" y="310"/>
                    </a:cubicBezTo>
                    <a:cubicBezTo>
                      <a:pt x="326" y="310"/>
                      <a:pt x="334" y="300"/>
                      <a:pt x="334" y="288"/>
                    </a:cubicBezTo>
                    <a:cubicBezTo>
                      <a:pt x="334" y="284"/>
                      <a:pt x="334" y="284"/>
                      <a:pt x="334" y="284"/>
                    </a:cubicBezTo>
                    <a:cubicBezTo>
                      <a:pt x="444" y="284"/>
                      <a:pt x="444" y="284"/>
                      <a:pt x="444" y="284"/>
                    </a:cubicBezTo>
                    <a:cubicBezTo>
                      <a:pt x="454" y="284"/>
                      <a:pt x="461" y="276"/>
                      <a:pt x="461" y="266"/>
                    </a:cubicBezTo>
                    <a:cubicBezTo>
                      <a:pt x="461" y="198"/>
                      <a:pt x="461" y="198"/>
                      <a:pt x="461" y="198"/>
                    </a:cubicBezTo>
                    <a:cubicBezTo>
                      <a:pt x="461" y="186"/>
                      <a:pt x="456" y="174"/>
                      <a:pt x="449" y="165"/>
                    </a:cubicBezTo>
                    <a:close/>
                    <a:moveTo>
                      <a:pt x="79" y="65"/>
                    </a:moveTo>
                    <a:cubicBezTo>
                      <a:pt x="86" y="65"/>
                      <a:pt x="92" y="67"/>
                      <a:pt x="98" y="70"/>
                    </a:cubicBezTo>
                    <a:cubicBezTo>
                      <a:pt x="108" y="74"/>
                      <a:pt x="116" y="82"/>
                      <a:pt x="120" y="92"/>
                    </a:cubicBezTo>
                    <a:cubicBezTo>
                      <a:pt x="123" y="97"/>
                      <a:pt x="125" y="104"/>
                      <a:pt x="125" y="111"/>
                    </a:cubicBezTo>
                    <a:cubicBezTo>
                      <a:pt x="125" y="125"/>
                      <a:pt x="118" y="137"/>
                      <a:pt x="109" y="146"/>
                    </a:cubicBezTo>
                    <a:cubicBezTo>
                      <a:pt x="108" y="146"/>
                      <a:pt x="107" y="147"/>
                      <a:pt x="106" y="147"/>
                    </a:cubicBezTo>
                    <a:cubicBezTo>
                      <a:pt x="106" y="148"/>
                      <a:pt x="106" y="148"/>
                      <a:pt x="105" y="148"/>
                    </a:cubicBezTo>
                    <a:cubicBezTo>
                      <a:pt x="105" y="149"/>
                      <a:pt x="104" y="149"/>
                      <a:pt x="103" y="150"/>
                    </a:cubicBezTo>
                    <a:cubicBezTo>
                      <a:pt x="103" y="150"/>
                      <a:pt x="102" y="150"/>
                      <a:pt x="102" y="151"/>
                    </a:cubicBezTo>
                    <a:cubicBezTo>
                      <a:pt x="101" y="151"/>
                      <a:pt x="100" y="151"/>
                      <a:pt x="100" y="152"/>
                    </a:cubicBezTo>
                    <a:cubicBezTo>
                      <a:pt x="99" y="152"/>
                      <a:pt x="98" y="152"/>
                      <a:pt x="98" y="153"/>
                    </a:cubicBezTo>
                    <a:cubicBezTo>
                      <a:pt x="97" y="153"/>
                      <a:pt x="97" y="153"/>
                      <a:pt x="96" y="153"/>
                    </a:cubicBezTo>
                    <a:cubicBezTo>
                      <a:pt x="95" y="154"/>
                      <a:pt x="94" y="154"/>
                      <a:pt x="94" y="154"/>
                    </a:cubicBezTo>
                    <a:cubicBezTo>
                      <a:pt x="93" y="154"/>
                      <a:pt x="92" y="155"/>
                      <a:pt x="92" y="155"/>
                    </a:cubicBezTo>
                    <a:cubicBezTo>
                      <a:pt x="91" y="155"/>
                      <a:pt x="90" y="155"/>
                      <a:pt x="89" y="156"/>
                    </a:cubicBezTo>
                    <a:cubicBezTo>
                      <a:pt x="89" y="156"/>
                      <a:pt x="88" y="156"/>
                      <a:pt x="88" y="156"/>
                    </a:cubicBezTo>
                    <a:cubicBezTo>
                      <a:pt x="87" y="156"/>
                      <a:pt x="86" y="156"/>
                      <a:pt x="84" y="156"/>
                    </a:cubicBezTo>
                    <a:cubicBezTo>
                      <a:pt x="84" y="156"/>
                      <a:pt x="84" y="156"/>
                      <a:pt x="83" y="156"/>
                    </a:cubicBezTo>
                    <a:cubicBezTo>
                      <a:pt x="82" y="157"/>
                      <a:pt x="80" y="157"/>
                      <a:pt x="79" y="157"/>
                    </a:cubicBezTo>
                    <a:cubicBezTo>
                      <a:pt x="77" y="157"/>
                      <a:pt x="76" y="157"/>
                      <a:pt x="74" y="156"/>
                    </a:cubicBezTo>
                    <a:cubicBezTo>
                      <a:pt x="74" y="156"/>
                      <a:pt x="74" y="156"/>
                      <a:pt x="73" y="156"/>
                    </a:cubicBezTo>
                    <a:cubicBezTo>
                      <a:pt x="72" y="156"/>
                      <a:pt x="71" y="156"/>
                      <a:pt x="70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68" y="155"/>
                      <a:pt x="67" y="155"/>
                      <a:pt x="66" y="155"/>
                    </a:cubicBezTo>
                    <a:cubicBezTo>
                      <a:pt x="65" y="155"/>
                      <a:pt x="65" y="154"/>
                      <a:pt x="64" y="154"/>
                    </a:cubicBezTo>
                    <a:cubicBezTo>
                      <a:pt x="63" y="154"/>
                      <a:pt x="63" y="154"/>
                      <a:pt x="62" y="153"/>
                    </a:cubicBezTo>
                    <a:cubicBezTo>
                      <a:pt x="61" y="153"/>
                      <a:pt x="61" y="153"/>
                      <a:pt x="60" y="153"/>
                    </a:cubicBezTo>
                    <a:cubicBezTo>
                      <a:pt x="59" y="152"/>
                      <a:pt x="59" y="152"/>
                      <a:pt x="58" y="152"/>
                    </a:cubicBezTo>
                    <a:cubicBezTo>
                      <a:pt x="57" y="151"/>
                      <a:pt x="57" y="151"/>
                      <a:pt x="56" y="151"/>
                    </a:cubicBezTo>
                    <a:cubicBezTo>
                      <a:pt x="56" y="150"/>
                      <a:pt x="55" y="150"/>
                      <a:pt x="55" y="150"/>
                    </a:cubicBezTo>
                    <a:cubicBezTo>
                      <a:pt x="54" y="149"/>
                      <a:pt x="53" y="149"/>
                      <a:pt x="52" y="148"/>
                    </a:cubicBezTo>
                    <a:cubicBezTo>
                      <a:pt x="52" y="148"/>
                      <a:pt x="52" y="148"/>
                      <a:pt x="51" y="147"/>
                    </a:cubicBezTo>
                    <a:cubicBezTo>
                      <a:pt x="51" y="147"/>
                      <a:pt x="50" y="146"/>
                      <a:pt x="49" y="146"/>
                    </a:cubicBezTo>
                    <a:cubicBezTo>
                      <a:pt x="39" y="137"/>
                      <a:pt x="33" y="125"/>
                      <a:pt x="33" y="111"/>
                    </a:cubicBezTo>
                    <a:cubicBezTo>
                      <a:pt x="33" y="86"/>
                      <a:pt x="54" y="65"/>
                      <a:pt x="79" y="65"/>
                    </a:cubicBezTo>
                    <a:close/>
                    <a:moveTo>
                      <a:pt x="129" y="189"/>
                    </a:moveTo>
                    <a:cubicBezTo>
                      <a:pt x="128" y="190"/>
                      <a:pt x="128" y="191"/>
                      <a:pt x="128" y="192"/>
                    </a:cubicBezTo>
                    <a:cubicBezTo>
                      <a:pt x="128" y="194"/>
                      <a:pt x="128" y="195"/>
                      <a:pt x="128" y="196"/>
                    </a:cubicBez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8" y="268"/>
                      <a:pt x="128" y="268"/>
                      <a:pt x="128" y="268"/>
                    </a:cubicBezTo>
                    <a:cubicBezTo>
                      <a:pt x="43" y="268"/>
                      <a:pt x="43" y="268"/>
                      <a:pt x="43" y="268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3" y="202"/>
                      <a:pt x="39" y="198"/>
                      <a:pt x="35" y="198"/>
                    </a:cubicBezTo>
                    <a:cubicBezTo>
                      <a:pt x="31" y="198"/>
                      <a:pt x="27" y="202"/>
                      <a:pt x="27" y="206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6" y="268"/>
                      <a:pt x="16" y="267"/>
                      <a:pt x="16" y="266"/>
                    </a:cubicBezTo>
                    <a:cubicBezTo>
                      <a:pt x="16" y="198"/>
                      <a:pt x="16" y="198"/>
                      <a:pt x="16" y="198"/>
                    </a:cubicBezTo>
                    <a:cubicBezTo>
                      <a:pt x="16" y="191"/>
                      <a:pt x="19" y="182"/>
                      <a:pt x="25" y="174"/>
                    </a:cubicBezTo>
                    <a:cubicBezTo>
                      <a:pt x="30" y="168"/>
                      <a:pt x="36" y="163"/>
                      <a:pt x="42" y="160"/>
                    </a:cubicBezTo>
                    <a:cubicBezTo>
                      <a:pt x="42" y="161"/>
                      <a:pt x="42" y="161"/>
                      <a:pt x="43" y="161"/>
                    </a:cubicBezTo>
                    <a:cubicBezTo>
                      <a:pt x="44" y="162"/>
                      <a:pt x="45" y="162"/>
                      <a:pt x="46" y="163"/>
                    </a:cubicBezTo>
                    <a:cubicBezTo>
                      <a:pt x="46" y="163"/>
                      <a:pt x="47" y="164"/>
                      <a:pt x="47" y="164"/>
                    </a:cubicBezTo>
                    <a:cubicBezTo>
                      <a:pt x="48" y="164"/>
                      <a:pt x="49" y="165"/>
                      <a:pt x="50" y="166"/>
                    </a:cubicBezTo>
                    <a:cubicBezTo>
                      <a:pt x="50" y="166"/>
                      <a:pt x="51" y="166"/>
                      <a:pt x="51" y="166"/>
                    </a:cubicBezTo>
                    <a:cubicBezTo>
                      <a:pt x="53" y="167"/>
                      <a:pt x="55" y="168"/>
                      <a:pt x="57" y="169"/>
                    </a:cubicBezTo>
                    <a:cubicBezTo>
                      <a:pt x="58" y="169"/>
                      <a:pt x="59" y="169"/>
                      <a:pt x="60" y="170"/>
                    </a:cubicBezTo>
                    <a:cubicBezTo>
                      <a:pt x="60" y="170"/>
                      <a:pt x="61" y="170"/>
                      <a:pt x="62" y="170"/>
                    </a:cubicBezTo>
                    <a:cubicBezTo>
                      <a:pt x="63" y="171"/>
                      <a:pt x="64" y="171"/>
                      <a:pt x="65" y="171"/>
                    </a:cubicBezTo>
                    <a:cubicBezTo>
                      <a:pt x="66" y="171"/>
                      <a:pt x="67" y="171"/>
                      <a:pt x="67" y="172"/>
                    </a:cubicBezTo>
                    <a:cubicBezTo>
                      <a:pt x="69" y="172"/>
                      <a:pt x="70" y="172"/>
                      <a:pt x="71" y="172"/>
                    </a:cubicBezTo>
                    <a:cubicBezTo>
                      <a:pt x="72" y="172"/>
                      <a:pt x="72" y="172"/>
                      <a:pt x="73" y="172"/>
                    </a:cubicBezTo>
                    <a:cubicBezTo>
                      <a:pt x="75" y="173"/>
                      <a:pt x="77" y="173"/>
                      <a:pt x="79" y="173"/>
                    </a:cubicBezTo>
                    <a:cubicBezTo>
                      <a:pt x="81" y="173"/>
                      <a:pt x="83" y="173"/>
                      <a:pt x="85" y="172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8" y="172"/>
                      <a:pt x="89" y="172"/>
                      <a:pt x="90" y="172"/>
                    </a:cubicBezTo>
                    <a:cubicBezTo>
                      <a:pt x="91" y="171"/>
                      <a:pt x="92" y="171"/>
                      <a:pt x="92" y="171"/>
                    </a:cubicBezTo>
                    <a:cubicBezTo>
                      <a:pt x="94" y="171"/>
                      <a:pt x="95" y="171"/>
                      <a:pt x="96" y="170"/>
                    </a:cubicBezTo>
                    <a:cubicBezTo>
                      <a:pt x="96" y="170"/>
                      <a:pt x="97" y="170"/>
                      <a:pt x="98" y="170"/>
                    </a:cubicBezTo>
                    <a:cubicBezTo>
                      <a:pt x="99" y="169"/>
                      <a:pt x="100" y="169"/>
                      <a:pt x="101" y="169"/>
                    </a:cubicBezTo>
                    <a:cubicBezTo>
                      <a:pt x="103" y="168"/>
                      <a:pt x="105" y="167"/>
                      <a:pt x="107" y="166"/>
                    </a:cubicBezTo>
                    <a:cubicBezTo>
                      <a:pt x="107" y="166"/>
                      <a:pt x="108" y="166"/>
                      <a:pt x="108" y="166"/>
                    </a:cubicBezTo>
                    <a:cubicBezTo>
                      <a:pt x="109" y="165"/>
                      <a:pt x="110" y="164"/>
                      <a:pt x="111" y="164"/>
                    </a:cubicBezTo>
                    <a:cubicBezTo>
                      <a:pt x="111" y="164"/>
                      <a:pt x="112" y="163"/>
                      <a:pt x="112" y="163"/>
                    </a:cubicBezTo>
                    <a:cubicBezTo>
                      <a:pt x="113" y="162"/>
                      <a:pt x="114" y="162"/>
                      <a:pt x="115" y="161"/>
                    </a:cubicBezTo>
                    <a:cubicBezTo>
                      <a:pt x="115" y="161"/>
                      <a:pt x="116" y="161"/>
                      <a:pt x="116" y="160"/>
                    </a:cubicBezTo>
                    <a:cubicBezTo>
                      <a:pt x="122" y="163"/>
                      <a:pt x="128" y="168"/>
                      <a:pt x="133" y="174"/>
                    </a:cubicBezTo>
                    <a:cubicBezTo>
                      <a:pt x="131" y="179"/>
                      <a:pt x="129" y="184"/>
                      <a:pt x="129" y="189"/>
                    </a:cubicBezTo>
                    <a:close/>
                    <a:moveTo>
                      <a:pt x="318" y="288"/>
                    </a:moveTo>
                    <a:cubicBezTo>
                      <a:pt x="318" y="292"/>
                      <a:pt x="316" y="294"/>
                      <a:pt x="314" y="294"/>
                    </a:cubicBezTo>
                    <a:cubicBezTo>
                      <a:pt x="298" y="294"/>
                      <a:pt x="298" y="294"/>
                      <a:pt x="298" y="294"/>
                    </a:cubicBezTo>
                    <a:cubicBezTo>
                      <a:pt x="298" y="196"/>
                      <a:pt x="298" y="196"/>
                      <a:pt x="298" y="196"/>
                    </a:cubicBezTo>
                    <a:cubicBezTo>
                      <a:pt x="298" y="191"/>
                      <a:pt x="294" y="188"/>
                      <a:pt x="290" y="188"/>
                    </a:cubicBezTo>
                    <a:cubicBezTo>
                      <a:pt x="285" y="188"/>
                      <a:pt x="282" y="191"/>
                      <a:pt x="282" y="196"/>
                    </a:cubicBezTo>
                    <a:cubicBezTo>
                      <a:pt x="282" y="294"/>
                      <a:pt x="282" y="294"/>
                      <a:pt x="282" y="294"/>
                    </a:cubicBezTo>
                    <a:cubicBezTo>
                      <a:pt x="180" y="294"/>
                      <a:pt x="180" y="294"/>
                      <a:pt x="180" y="294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1"/>
                      <a:pt x="177" y="188"/>
                      <a:pt x="172" y="188"/>
                    </a:cubicBezTo>
                    <a:cubicBezTo>
                      <a:pt x="168" y="188"/>
                      <a:pt x="164" y="191"/>
                      <a:pt x="164" y="196"/>
                    </a:cubicBezTo>
                    <a:cubicBezTo>
                      <a:pt x="164" y="294"/>
                      <a:pt x="164" y="294"/>
                      <a:pt x="164" y="294"/>
                    </a:cubicBezTo>
                    <a:cubicBezTo>
                      <a:pt x="148" y="294"/>
                      <a:pt x="148" y="294"/>
                      <a:pt x="148" y="294"/>
                    </a:cubicBezTo>
                    <a:cubicBezTo>
                      <a:pt x="147" y="294"/>
                      <a:pt x="144" y="292"/>
                      <a:pt x="144" y="288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5"/>
                      <a:pt x="144" y="193"/>
                      <a:pt x="144" y="192"/>
                    </a:cubicBezTo>
                    <a:cubicBezTo>
                      <a:pt x="144" y="192"/>
                      <a:pt x="144" y="191"/>
                      <a:pt x="145" y="191"/>
                    </a:cubicBezTo>
                    <a:cubicBezTo>
                      <a:pt x="145" y="190"/>
                      <a:pt x="145" y="188"/>
                      <a:pt x="145" y="187"/>
                    </a:cubicBezTo>
                    <a:cubicBezTo>
                      <a:pt x="145" y="187"/>
                      <a:pt x="145" y="187"/>
                      <a:pt x="146" y="186"/>
                    </a:cubicBezTo>
                    <a:cubicBezTo>
                      <a:pt x="146" y="185"/>
                      <a:pt x="146" y="184"/>
                      <a:pt x="147" y="182"/>
                    </a:cubicBezTo>
                    <a:cubicBezTo>
                      <a:pt x="147" y="182"/>
                      <a:pt x="147" y="182"/>
                      <a:pt x="147" y="181"/>
                    </a:cubicBezTo>
                    <a:cubicBezTo>
                      <a:pt x="148" y="180"/>
                      <a:pt x="148" y="178"/>
                      <a:pt x="149" y="177"/>
                    </a:cubicBezTo>
                    <a:cubicBezTo>
                      <a:pt x="149" y="177"/>
                      <a:pt x="149" y="177"/>
                      <a:pt x="149" y="177"/>
                    </a:cubicBezTo>
                    <a:cubicBezTo>
                      <a:pt x="151" y="172"/>
                      <a:pt x="154" y="167"/>
                      <a:pt x="157" y="163"/>
                    </a:cubicBezTo>
                    <a:cubicBezTo>
                      <a:pt x="164" y="154"/>
                      <a:pt x="173" y="147"/>
                      <a:pt x="182" y="144"/>
                    </a:cubicBezTo>
                    <a:cubicBezTo>
                      <a:pt x="195" y="154"/>
                      <a:pt x="212" y="160"/>
                      <a:pt x="231" y="160"/>
                    </a:cubicBezTo>
                    <a:cubicBezTo>
                      <a:pt x="250" y="160"/>
                      <a:pt x="267" y="154"/>
                      <a:pt x="280" y="143"/>
                    </a:cubicBezTo>
                    <a:cubicBezTo>
                      <a:pt x="289" y="147"/>
                      <a:pt x="298" y="154"/>
                      <a:pt x="305" y="163"/>
                    </a:cubicBezTo>
                    <a:cubicBezTo>
                      <a:pt x="308" y="167"/>
                      <a:pt x="311" y="172"/>
                      <a:pt x="313" y="176"/>
                    </a:cubicBezTo>
                    <a:cubicBezTo>
                      <a:pt x="314" y="178"/>
                      <a:pt x="314" y="179"/>
                      <a:pt x="315" y="181"/>
                    </a:cubicBezTo>
                    <a:cubicBezTo>
                      <a:pt x="315" y="181"/>
                      <a:pt x="315" y="182"/>
                      <a:pt x="316" y="182"/>
                    </a:cubicBezTo>
                    <a:cubicBezTo>
                      <a:pt x="316" y="183"/>
                      <a:pt x="316" y="184"/>
                      <a:pt x="317" y="186"/>
                    </a:cubicBezTo>
                    <a:cubicBezTo>
                      <a:pt x="317" y="186"/>
                      <a:pt x="317" y="187"/>
                      <a:pt x="317" y="187"/>
                    </a:cubicBezTo>
                    <a:cubicBezTo>
                      <a:pt x="317" y="188"/>
                      <a:pt x="318" y="190"/>
                      <a:pt x="318" y="191"/>
                    </a:cubicBezTo>
                    <a:cubicBezTo>
                      <a:pt x="318" y="191"/>
                      <a:pt x="318" y="191"/>
                      <a:pt x="318" y="192"/>
                    </a:cubicBezTo>
                    <a:cubicBezTo>
                      <a:pt x="318" y="193"/>
                      <a:pt x="318" y="195"/>
                      <a:pt x="318" y="196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8" y="276"/>
                      <a:pt x="318" y="276"/>
                    </a:cubicBezTo>
                    <a:lnTo>
                      <a:pt x="318" y="288"/>
                    </a:lnTo>
                    <a:close/>
                    <a:moveTo>
                      <a:pt x="382" y="65"/>
                    </a:moveTo>
                    <a:cubicBezTo>
                      <a:pt x="389" y="65"/>
                      <a:pt x="396" y="67"/>
                      <a:pt x="402" y="70"/>
                    </a:cubicBezTo>
                    <a:cubicBezTo>
                      <a:pt x="412" y="74"/>
                      <a:pt x="419" y="82"/>
                      <a:pt x="424" y="92"/>
                    </a:cubicBezTo>
                    <a:cubicBezTo>
                      <a:pt x="427" y="97"/>
                      <a:pt x="428" y="104"/>
                      <a:pt x="428" y="111"/>
                    </a:cubicBezTo>
                    <a:cubicBezTo>
                      <a:pt x="428" y="125"/>
                      <a:pt x="422" y="137"/>
                      <a:pt x="412" y="146"/>
                    </a:cubicBezTo>
                    <a:cubicBezTo>
                      <a:pt x="411" y="146"/>
                      <a:pt x="411" y="147"/>
                      <a:pt x="410" y="147"/>
                    </a:cubicBezTo>
                    <a:cubicBezTo>
                      <a:pt x="410" y="148"/>
                      <a:pt x="409" y="148"/>
                      <a:pt x="409" y="148"/>
                    </a:cubicBezTo>
                    <a:cubicBezTo>
                      <a:pt x="408" y="149"/>
                      <a:pt x="407" y="149"/>
                      <a:pt x="407" y="150"/>
                    </a:cubicBezTo>
                    <a:cubicBezTo>
                      <a:pt x="406" y="150"/>
                      <a:pt x="406" y="150"/>
                      <a:pt x="405" y="151"/>
                    </a:cubicBezTo>
                    <a:cubicBezTo>
                      <a:pt x="405" y="151"/>
                      <a:pt x="404" y="151"/>
                      <a:pt x="403" y="152"/>
                    </a:cubicBezTo>
                    <a:cubicBezTo>
                      <a:pt x="403" y="152"/>
                      <a:pt x="402" y="152"/>
                      <a:pt x="401" y="153"/>
                    </a:cubicBezTo>
                    <a:cubicBezTo>
                      <a:pt x="401" y="153"/>
                      <a:pt x="400" y="153"/>
                      <a:pt x="399" y="153"/>
                    </a:cubicBezTo>
                    <a:cubicBezTo>
                      <a:pt x="399" y="154"/>
                      <a:pt x="398" y="154"/>
                      <a:pt x="397" y="154"/>
                    </a:cubicBezTo>
                    <a:cubicBezTo>
                      <a:pt x="397" y="154"/>
                      <a:pt x="396" y="155"/>
                      <a:pt x="396" y="155"/>
                    </a:cubicBezTo>
                    <a:cubicBezTo>
                      <a:pt x="395" y="155"/>
                      <a:pt x="394" y="155"/>
                      <a:pt x="393" y="156"/>
                    </a:cubicBezTo>
                    <a:cubicBezTo>
                      <a:pt x="392" y="156"/>
                      <a:pt x="392" y="156"/>
                      <a:pt x="391" y="156"/>
                    </a:cubicBezTo>
                    <a:cubicBezTo>
                      <a:pt x="390" y="156"/>
                      <a:pt x="389" y="156"/>
                      <a:pt x="388" y="156"/>
                    </a:cubicBezTo>
                    <a:cubicBezTo>
                      <a:pt x="388" y="156"/>
                      <a:pt x="387" y="156"/>
                      <a:pt x="387" y="156"/>
                    </a:cubicBezTo>
                    <a:cubicBezTo>
                      <a:pt x="385" y="157"/>
                      <a:pt x="384" y="157"/>
                      <a:pt x="382" y="157"/>
                    </a:cubicBezTo>
                    <a:cubicBezTo>
                      <a:pt x="382" y="157"/>
                      <a:pt x="382" y="157"/>
                      <a:pt x="382" y="157"/>
                    </a:cubicBezTo>
                    <a:cubicBezTo>
                      <a:pt x="381" y="157"/>
                      <a:pt x="379" y="157"/>
                      <a:pt x="378" y="156"/>
                    </a:cubicBezTo>
                    <a:cubicBezTo>
                      <a:pt x="378" y="156"/>
                      <a:pt x="377" y="156"/>
                      <a:pt x="377" y="156"/>
                    </a:cubicBezTo>
                    <a:cubicBezTo>
                      <a:pt x="376" y="156"/>
                      <a:pt x="375" y="156"/>
                      <a:pt x="374" y="156"/>
                    </a:cubicBezTo>
                    <a:cubicBezTo>
                      <a:pt x="373" y="156"/>
                      <a:pt x="373" y="156"/>
                      <a:pt x="372" y="155"/>
                    </a:cubicBezTo>
                    <a:cubicBezTo>
                      <a:pt x="371" y="155"/>
                      <a:pt x="370" y="155"/>
                      <a:pt x="369" y="155"/>
                    </a:cubicBezTo>
                    <a:cubicBezTo>
                      <a:pt x="369" y="155"/>
                      <a:pt x="368" y="154"/>
                      <a:pt x="368" y="154"/>
                    </a:cubicBezTo>
                    <a:cubicBezTo>
                      <a:pt x="367" y="154"/>
                      <a:pt x="366" y="154"/>
                      <a:pt x="365" y="153"/>
                    </a:cubicBezTo>
                    <a:cubicBezTo>
                      <a:pt x="365" y="153"/>
                      <a:pt x="364" y="153"/>
                      <a:pt x="363" y="153"/>
                    </a:cubicBezTo>
                    <a:cubicBezTo>
                      <a:pt x="363" y="152"/>
                      <a:pt x="362" y="152"/>
                      <a:pt x="362" y="152"/>
                    </a:cubicBezTo>
                    <a:cubicBezTo>
                      <a:pt x="361" y="151"/>
                      <a:pt x="360" y="151"/>
                      <a:pt x="360" y="151"/>
                    </a:cubicBezTo>
                    <a:cubicBezTo>
                      <a:pt x="359" y="150"/>
                      <a:pt x="359" y="150"/>
                      <a:pt x="358" y="150"/>
                    </a:cubicBezTo>
                    <a:cubicBezTo>
                      <a:pt x="357" y="149"/>
                      <a:pt x="357" y="149"/>
                      <a:pt x="356" y="148"/>
                    </a:cubicBezTo>
                    <a:cubicBezTo>
                      <a:pt x="356" y="148"/>
                      <a:pt x="355" y="148"/>
                      <a:pt x="355" y="148"/>
                    </a:cubicBezTo>
                    <a:cubicBezTo>
                      <a:pt x="354" y="147"/>
                      <a:pt x="353" y="146"/>
                      <a:pt x="353" y="146"/>
                    </a:cubicBezTo>
                    <a:cubicBezTo>
                      <a:pt x="343" y="137"/>
                      <a:pt x="337" y="125"/>
                      <a:pt x="337" y="111"/>
                    </a:cubicBezTo>
                    <a:cubicBezTo>
                      <a:pt x="337" y="86"/>
                      <a:pt x="357" y="65"/>
                      <a:pt x="382" y="65"/>
                    </a:cubicBezTo>
                    <a:close/>
                    <a:moveTo>
                      <a:pt x="445" y="266"/>
                    </a:moveTo>
                    <a:cubicBezTo>
                      <a:pt x="445" y="267"/>
                      <a:pt x="445" y="268"/>
                      <a:pt x="445" y="268"/>
                    </a:cubicBezTo>
                    <a:cubicBezTo>
                      <a:pt x="444" y="268"/>
                      <a:pt x="444" y="268"/>
                      <a:pt x="444" y="268"/>
                    </a:cubicBezTo>
                    <a:cubicBezTo>
                      <a:pt x="434" y="268"/>
                      <a:pt x="434" y="268"/>
                      <a:pt x="434" y="268"/>
                    </a:cubicBezTo>
                    <a:cubicBezTo>
                      <a:pt x="434" y="206"/>
                      <a:pt x="434" y="206"/>
                      <a:pt x="434" y="206"/>
                    </a:cubicBezTo>
                    <a:cubicBezTo>
                      <a:pt x="434" y="202"/>
                      <a:pt x="431" y="198"/>
                      <a:pt x="426" y="198"/>
                    </a:cubicBezTo>
                    <a:cubicBezTo>
                      <a:pt x="422" y="198"/>
                      <a:pt x="418" y="202"/>
                      <a:pt x="418" y="206"/>
                    </a:cubicBezTo>
                    <a:cubicBezTo>
                      <a:pt x="418" y="268"/>
                      <a:pt x="418" y="268"/>
                      <a:pt x="418" y="268"/>
                    </a:cubicBezTo>
                    <a:cubicBezTo>
                      <a:pt x="334" y="268"/>
                      <a:pt x="334" y="268"/>
                      <a:pt x="334" y="268"/>
                    </a:cubicBezTo>
                    <a:cubicBezTo>
                      <a:pt x="334" y="264"/>
                      <a:pt x="334" y="264"/>
                      <a:pt x="334" y="26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4"/>
                      <a:pt x="334" y="193"/>
                      <a:pt x="334" y="191"/>
                    </a:cubicBezTo>
                    <a:cubicBezTo>
                      <a:pt x="334" y="190"/>
                      <a:pt x="334" y="189"/>
                      <a:pt x="333" y="188"/>
                    </a:cubicBezTo>
                    <a:cubicBezTo>
                      <a:pt x="333" y="187"/>
                      <a:pt x="333" y="186"/>
                      <a:pt x="333" y="185"/>
                    </a:cubicBezTo>
                    <a:cubicBezTo>
                      <a:pt x="333" y="184"/>
                      <a:pt x="333" y="183"/>
                      <a:pt x="332" y="183"/>
                    </a:cubicBezTo>
                    <a:cubicBezTo>
                      <a:pt x="332" y="182"/>
                      <a:pt x="332" y="180"/>
                      <a:pt x="331" y="179"/>
                    </a:cubicBezTo>
                    <a:cubicBezTo>
                      <a:pt x="331" y="179"/>
                      <a:pt x="331" y="178"/>
                      <a:pt x="331" y="178"/>
                    </a:cubicBezTo>
                    <a:cubicBezTo>
                      <a:pt x="330" y="176"/>
                      <a:pt x="330" y="175"/>
                      <a:pt x="329" y="174"/>
                    </a:cubicBezTo>
                    <a:cubicBezTo>
                      <a:pt x="329" y="174"/>
                      <a:pt x="329" y="173"/>
                      <a:pt x="329" y="173"/>
                    </a:cubicBezTo>
                    <a:cubicBezTo>
                      <a:pt x="334" y="168"/>
                      <a:pt x="340" y="163"/>
                      <a:pt x="346" y="160"/>
                    </a:cubicBezTo>
                    <a:cubicBezTo>
                      <a:pt x="346" y="161"/>
                      <a:pt x="346" y="161"/>
                      <a:pt x="346" y="161"/>
                    </a:cubicBezTo>
                    <a:cubicBezTo>
                      <a:pt x="347" y="162"/>
                      <a:pt x="348" y="162"/>
                      <a:pt x="349" y="163"/>
                    </a:cubicBezTo>
                    <a:cubicBezTo>
                      <a:pt x="350" y="163"/>
                      <a:pt x="350" y="164"/>
                      <a:pt x="351" y="164"/>
                    </a:cubicBezTo>
                    <a:cubicBezTo>
                      <a:pt x="352" y="164"/>
                      <a:pt x="353" y="165"/>
                      <a:pt x="354" y="166"/>
                    </a:cubicBezTo>
                    <a:cubicBezTo>
                      <a:pt x="354" y="166"/>
                      <a:pt x="355" y="166"/>
                      <a:pt x="355" y="166"/>
                    </a:cubicBezTo>
                    <a:cubicBezTo>
                      <a:pt x="357" y="167"/>
                      <a:pt x="359" y="168"/>
                      <a:pt x="360" y="169"/>
                    </a:cubicBezTo>
                    <a:cubicBezTo>
                      <a:pt x="361" y="169"/>
                      <a:pt x="362" y="169"/>
                      <a:pt x="363" y="170"/>
                    </a:cubicBezTo>
                    <a:cubicBezTo>
                      <a:pt x="364" y="170"/>
                      <a:pt x="365" y="170"/>
                      <a:pt x="366" y="170"/>
                    </a:cubicBezTo>
                    <a:cubicBezTo>
                      <a:pt x="367" y="171"/>
                      <a:pt x="368" y="171"/>
                      <a:pt x="369" y="171"/>
                    </a:cubicBezTo>
                    <a:cubicBezTo>
                      <a:pt x="370" y="171"/>
                      <a:pt x="370" y="171"/>
                      <a:pt x="371" y="172"/>
                    </a:cubicBezTo>
                    <a:cubicBezTo>
                      <a:pt x="372" y="172"/>
                      <a:pt x="374" y="172"/>
                      <a:pt x="375" y="172"/>
                    </a:cubicBezTo>
                    <a:cubicBezTo>
                      <a:pt x="375" y="172"/>
                      <a:pt x="376" y="172"/>
                      <a:pt x="377" y="172"/>
                    </a:cubicBezTo>
                    <a:cubicBezTo>
                      <a:pt x="379" y="173"/>
                      <a:pt x="380" y="173"/>
                      <a:pt x="382" y="173"/>
                    </a:cubicBezTo>
                    <a:cubicBezTo>
                      <a:pt x="382" y="173"/>
                      <a:pt x="382" y="173"/>
                      <a:pt x="382" y="173"/>
                    </a:cubicBezTo>
                    <a:cubicBezTo>
                      <a:pt x="384" y="173"/>
                      <a:pt x="386" y="173"/>
                      <a:pt x="388" y="172"/>
                    </a:cubicBezTo>
                    <a:cubicBezTo>
                      <a:pt x="389" y="172"/>
                      <a:pt x="389" y="172"/>
                      <a:pt x="390" y="172"/>
                    </a:cubicBezTo>
                    <a:cubicBezTo>
                      <a:pt x="391" y="172"/>
                      <a:pt x="393" y="172"/>
                      <a:pt x="394" y="172"/>
                    </a:cubicBezTo>
                    <a:cubicBezTo>
                      <a:pt x="395" y="171"/>
                      <a:pt x="395" y="171"/>
                      <a:pt x="396" y="171"/>
                    </a:cubicBezTo>
                    <a:cubicBezTo>
                      <a:pt x="397" y="171"/>
                      <a:pt x="398" y="171"/>
                      <a:pt x="399" y="170"/>
                    </a:cubicBezTo>
                    <a:cubicBezTo>
                      <a:pt x="400" y="170"/>
                      <a:pt x="401" y="170"/>
                      <a:pt x="402" y="170"/>
                    </a:cubicBezTo>
                    <a:cubicBezTo>
                      <a:pt x="402" y="169"/>
                      <a:pt x="403" y="169"/>
                      <a:pt x="404" y="169"/>
                    </a:cubicBezTo>
                    <a:cubicBezTo>
                      <a:pt x="408" y="167"/>
                      <a:pt x="411" y="166"/>
                      <a:pt x="414" y="164"/>
                    </a:cubicBezTo>
                    <a:cubicBezTo>
                      <a:pt x="415" y="163"/>
                      <a:pt x="415" y="163"/>
                      <a:pt x="416" y="163"/>
                    </a:cubicBezTo>
                    <a:cubicBezTo>
                      <a:pt x="417" y="162"/>
                      <a:pt x="418" y="162"/>
                      <a:pt x="419" y="161"/>
                    </a:cubicBezTo>
                    <a:cubicBezTo>
                      <a:pt x="419" y="161"/>
                      <a:pt x="419" y="161"/>
                      <a:pt x="419" y="160"/>
                    </a:cubicBezTo>
                    <a:cubicBezTo>
                      <a:pt x="425" y="163"/>
                      <a:pt x="431" y="168"/>
                      <a:pt x="436" y="174"/>
                    </a:cubicBezTo>
                    <a:cubicBezTo>
                      <a:pt x="442" y="182"/>
                      <a:pt x="445" y="191"/>
                      <a:pt x="445" y="198"/>
                    </a:cubicBezTo>
                    <a:lnTo>
                      <a:pt x="445" y="266"/>
                    </a:lnTo>
                    <a:close/>
                  </a:path>
                </a:pathLst>
              </a:custGeom>
              <a:solidFill>
                <a:srgbClr val="0B1749"/>
              </a:solidFill>
              <a:ln>
                <a:noFill/>
              </a:ln>
            </p:spPr>
            <p:txBody>
              <a:bodyPr/>
              <a:lstStyle/>
              <a:p>
                <a:pPr defTabSz="235974">
                  <a:defRPr/>
                </a:pPr>
                <a:endParaRPr lang="en-US" sz="464" kern="0">
                  <a:solidFill>
                    <a:srgbClr val="58585A"/>
                  </a:solidFill>
                  <a:latin typeface="Verdana"/>
                  <a:ea typeface="標楷體" pitchFamily="65" charset="-120"/>
                  <a:cs typeface="Arial" pitchFamily="34" charset="0"/>
                </a:endParaRPr>
              </a:p>
            </p:txBody>
          </p:sp>
          <p:sp>
            <p:nvSpPr>
              <p:cNvPr id="4132" name="Rectangle 43">
                <a:extLst>
                  <a:ext uri="{FF2B5EF4-FFF2-40B4-BE49-F238E27FC236}">
                    <a16:creationId xmlns:a16="http://schemas.microsoft.com/office/drawing/2014/main" id="{609C46B5-39A3-4D02-AD9F-1C650282B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95601" y="5357681"/>
                <a:ext cx="1838325" cy="231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2349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2349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2349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2349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2349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災區</a:t>
                </a:r>
                <a:r>
                  <a:rPr lang="en-US" altLang="zh-TW" sz="900" b="1">
                    <a:latin typeface="新細明體" panose="02020500000000000000" pitchFamily="18" charset="-120"/>
                  </a:rPr>
                  <a:t>2(</a:t>
                </a:r>
                <a:r>
                  <a:rPr lang="zh-TW" altLang="en-US" sz="900" b="1">
                    <a:latin typeface="新細明體" panose="02020500000000000000" pitchFamily="18" charset="-120"/>
                  </a:rPr>
                  <a:t>無行動電話訊號</a:t>
                </a:r>
                <a:r>
                  <a:rPr lang="en-US" altLang="zh-TW" sz="900" b="1">
                    <a:latin typeface="新細明體" panose="02020500000000000000" pitchFamily="18" charset="-120"/>
                  </a:rPr>
                  <a:t>)</a:t>
                </a:r>
              </a:p>
            </p:txBody>
          </p:sp>
          <p:grpSp>
            <p:nvGrpSpPr>
              <p:cNvPr id="4133" name="群組 90">
                <a:extLst>
                  <a:ext uri="{FF2B5EF4-FFF2-40B4-BE49-F238E27FC236}">
                    <a16:creationId xmlns:a16="http://schemas.microsoft.com/office/drawing/2014/main" id="{3A40DAA7-F6CD-485A-901D-B12E76FC13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3813" y="3950952"/>
                <a:ext cx="1593850" cy="1039964"/>
                <a:chOff x="2198671" y="4693045"/>
                <a:chExt cx="1267780" cy="808118"/>
              </a:xfrm>
            </p:grpSpPr>
            <p:pic>
              <p:nvPicPr>
                <p:cNvPr id="4150" name="圖片 4" descr="一張含有 汽車, 貨車, 路面, 運輸 的圖片&#10;&#10;自動產生的描述">
                  <a:extLst>
                    <a:ext uri="{FF2B5EF4-FFF2-40B4-BE49-F238E27FC236}">
                      <a16:creationId xmlns:a16="http://schemas.microsoft.com/office/drawing/2014/main" id="{1A5C0B09-AE26-419F-B937-A6FDE6EA177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8671" y="4693045"/>
                  <a:ext cx="1267780" cy="8081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51" name="圖片 81">
                  <a:extLst>
                    <a:ext uri="{FF2B5EF4-FFF2-40B4-BE49-F238E27FC236}">
                      <a16:creationId xmlns:a16="http://schemas.microsoft.com/office/drawing/2014/main" id="{44E3BB2F-7B3E-4268-A43E-791ED59B7F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43874" y="4755769"/>
                  <a:ext cx="337566" cy="2756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134" name="Rectangle 43">
                <a:extLst>
                  <a:ext uri="{FF2B5EF4-FFF2-40B4-BE49-F238E27FC236}">
                    <a16:creationId xmlns:a16="http://schemas.microsoft.com/office/drawing/2014/main" id="{C99A4100-59F9-4FED-BED5-F8CFA0B20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3164" y="3061823"/>
                <a:ext cx="1052513" cy="5080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中華電信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衛星地面站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及監控中心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</p:txBody>
          </p:sp>
          <p:sp>
            <p:nvSpPr>
              <p:cNvPr id="4135" name="Rectangle 43">
                <a:extLst>
                  <a:ext uri="{FF2B5EF4-FFF2-40B4-BE49-F238E27FC236}">
                    <a16:creationId xmlns:a16="http://schemas.microsoft.com/office/drawing/2014/main" id="{7D53ECF6-2EB7-44A5-860C-B3764C02C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6152" y="2017096"/>
                <a:ext cx="827471" cy="369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 b="1">
                    <a:latin typeface="新細明體" panose="02020500000000000000" pitchFamily="18" charset="-120"/>
                  </a:rPr>
                  <a:t>4G/5G</a:t>
                </a:r>
                <a:r>
                  <a:rPr lang="zh-TW" altLang="en-US" sz="900" b="1">
                    <a:latin typeface="新細明體" panose="02020500000000000000" pitchFamily="18" charset="-120"/>
                  </a:rPr>
                  <a:t>基地台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 b="1">
                    <a:latin typeface="新細明體" panose="02020500000000000000" pitchFamily="18" charset="-120"/>
                  </a:rPr>
                  <a:t>Small cell</a:t>
                </a:r>
                <a:r>
                  <a:rPr lang="zh-TW" altLang="en-US" sz="900" b="1">
                    <a:latin typeface="新細明體" panose="02020500000000000000" pitchFamily="18" charset="-120"/>
                  </a:rPr>
                  <a:t>    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</p:txBody>
          </p:sp>
          <p:sp>
            <p:nvSpPr>
              <p:cNvPr id="4136" name="Rectangle 43">
                <a:extLst>
                  <a:ext uri="{FF2B5EF4-FFF2-40B4-BE49-F238E27FC236}">
                    <a16:creationId xmlns:a16="http://schemas.microsoft.com/office/drawing/2014/main" id="{72F4EFDA-C28C-421E-9FD4-5A245E06A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9851" y="3398421"/>
                <a:ext cx="647700" cy="369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空拍影像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即時回傳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</p:txBody>
          </p:sp>
          <p:sp>
            <p:nvSpPr>
              <p:cNvPr id="46" name="Isosceles Triangle 20">
                <a:extLst>
                  <a:ext uri="{FF2B5EF4-FFF2-40B4-BE49-F238E27FC236}">
                    <a16:creationId xmlns:a16="http://schemas.microsoft.com/office/drawing/2014/main" id="{1F79B5A0-44A2-4D35-867D-6BB50212D7CB}"/>
                  </a:ext>
                </a:extLst>
              </p:cNvPr>
              <p:cNvSpPr/>
              <p:nvPr/>
            </p:nvSpPr>
            <p:spPr bwMode="auto">
              <a:xfrm>
                <a:off x="8008225" y="4352841"/>
                <a:ext cx="846138" cy="909638"/>
              </a:xfrm>
              <a:prstGeom prst="triangle">
                <a:avLst>
                  <a:gd name="adj" fmla="val 45149"/>
                </a:avLst>
              </a:prstGeom>
              <a:solidFill>
                <a:srgbClr val="FFFFFF"/>
              </a:solidFill>
              <a:ln w="38100" cap="flat" cmpd="sng" algn="ctr">
                <a:solidFill>
                  <a:srgbClr val="0B174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 dirty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sp>
            <p:nvSpPr>
              <p:cNvPr id="47" name="Freeform 3">
                <a:extLst>
                  <a:ext uri="{FF2B5EF4-FFF2-40B4-BE49-F238E27FC236}">
                    <a16:creationId xmlns:a16="http://schemas.microsoft.com/office/drawing/2014/main" id="{D1C51D99-4668-47F9-A1D7-50CDE5EF1589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7166851" y="4891004"/>
                <a:ext cx="454025" cy="311150"/>
              </a:xfrm>
              <a:custGeom>
                <a:avLst/>
                <a:gdLst>
                  <a:gd name="T0" fmla="*/ 2147483647 w 461"/>
                  <a:gd name="T1" fmla="*/ 2147483647 h 310"/>
                  <a:gd name="T2" fmla="*/ 2147483647 w 461"/>
                  <a:gd name="T3" fmla="*/ 2147483647 h 310"/>
                  <a:gd name="T4" fmla="*/ 2147483647 w 461"/>
                  <a:gd name="T5" fmla="*/ 2147483647 h 310"/>
                  <a:gd name="T6" fmla="*/ 2147483647 w 461"/>
                  <a:gd name="T7" fmla="*/ 2147483647 h 310"/>
                  <a:gd name="T8" fmla="*/ 2147483647 w 461"/>
                  <a:gd name="T9" fmla="*/ 2147483647 h 310"/>
                  <a:gd name="T10" fmla="*/ 2147483647 w 461"/>
                  <a:gd name="T11" fmla="*/ 2147483647 h 310"/>
                  <a:gd name="T12" fmla="*/ 2147483647 w 461"/>
                  <a:gd name="T13" fmla="*/ 2147483647 h 310"/>
                  <a:gd name="T14" fmla="*/ 2147483647 w 461"/>
                  <a:gd name="T15" fmla="*/ 2147483647 h 310"/>
                  <a:gd name="T16" fmla="*/ 0 w 461"/>
                  <a:gd name="T17" fmla="*/ 2147483647 h 310"/>
                  <a:gd name="T18" fmla="*/ 2147483647 w 461"/>
                  <a:gd name="T19" fmla="*/ 2147483647 h 310"/>
                  <a:gd name="T20" fmla="*/ 2147483647 w 461"/>
                  <a:gd name="T21" fmla="*/ 2147483647 h 310"/>
                  <a:gd name="T22" fmla="*/ 2147483647 w 461"/>
                  <a:gd name="T23" fmla="*/ 2147483647 h 310"/>
                  <a:gd name="T24" fmla="*/ 2147483647 w 461"/>
                  <a:gd name="T25" fmla="*/ 2147483647 h 310"/>
                  <a:gd name="T26" fmla="*/ 2147483647 w 461"/>
                  <a:gd name="T27" fmla="*/ 2147483647 h 310"/>
                  <a:gd name="T28" fmla="*/ 2147483647 w 461"/>
                  <a:gd name="T29" fmla="*/ 2147483647 h 310"/>
                  <a:gd name="T30" fmla="*/ 2147483647 w 461"/>
                  <a:gd name="T31" fmla="*/ 2147483647 h 310"/>
                  <a:gd name="T32" fmla="*/ 2147483647 w 461"/>
                  <a:gd name="T33" fmla="*/ 2147483647 h 310"/>
                  <a:gd name="T34" fmla="*/ 2147483647 w 461"/>
                  <a:gd name="T35" fmla="*/ 2147483647 h 310"/>
                  <a:gd name="T36" fmla="*/ 2147483647 w 461"/>
                  <a:gd name="T37" fmla="*/ 2147483647 h 310"/>
                  <a:gd name="T38" fmla="*/ 2147483647 w 461"/>
                  <a:gd name="T39" fmla="*/ 2147483647 h 310"/>
                  <a:gd name="T40" fmla="*/ 2147483647 w 461"/>
                  <a:gd name="T41" fmla="*/ 2147483647 h 310"/>
                  <a:gd name="T42" fmla="*/ 2147483647 w 461"/>
                  <a:gd name="T43" fmla="*/ 2147483647 h 310"/>
                  <a:gd name="T44" fmla="*/ 2147483647 w 461"/>
                  <a:gd name="T45" fmla="*/ 2147483647 h 310"/>
                  <a:gd name="T46" fmla="*/ 2147483647 w 461"/>
                  <a:gd name="T47" fmla="*/ 2147483647 h 310"/>
                  <a:gd name="T48" fmla="*/ 2147483647 w 461"/>
                  <a:gd name="T49" fmla="*/ 2147483647 h 310"/>
                  <a:gd name="T50" fmla="*/ 2147483647 w 461"/>
                  <a:gd name="T51" fmla="*/ 2147483647 h 310"/>
                  <a:gd name="T52" fmla="*/ 2147483647 w 461"/>
                  <a:gd name="T53" fmla="*/ 2147483647 h 310"/>
                  <a:gd name="T54" fmla="*/ 2147483647 w 461"/>
                  <a:gd name="T55" fmla="*/ 2147483647 h 310"/>
                  <a:gd name="T56" fmla="*/ 2147483647 w 461"/>
                  <a:gd name="T57" fmla="*/ 2147483647 h 310"/>
                  <a:gd name="T58" fmla="*/ 2147483647 w 461"/>
                  <a:gd name="T59" fmla="*/ 2147483647 h 310"/>
                  <a:gd name="T60" fmla="*/ 2147483647 w 461"/>
                  <a:gd name="T61" fmla="*/ 2147483647 h 310"/>
                  <a:gd name="T62" fmla="*/ 2147483647 w 461"/>
                  <a:gd name="T63" fmla="*/ 2147483647 h 310"/>
                  <a:gd name="T64" fmla="*/ 2147483647 w 461"/>
                  <a:gd name="T65" fmla="*/ 2147483647 h 310"/>
                  <a:gd name="T66" fmla="*/ 2147483647 w 461"/>
                  <a:gd name="T67" fmla="*/ 2147483647 h 310"/>
                  <a:gd name="T68" fmla="*/ 2147483647 w 461"/>
                  <a:gd name="T69" fmla="*/ 2147483647 h 310"/>
                  <a:gd name="T70" fmla="*/ 2147483647 w 461"/>
                  <a:gd name="T71" fmla="*/ 2147483647 h 310"/>
                  <a:gd name="T72" fmla="*/ 2147483647 w 461"/>
                  <a:gd name="T73" fmla="*/ 2147483647 h 310"/>
                  <a:gd name="T74" fmla="*/ 2147483647 w 461"/>
                  <a:gd name="T75" fmla="*/ 2147483647 h 310"/>
                  <a:gd name="T76" fmla="*/ 2147483647 w 461"/>
                  <a:gd name="T77" fmla="*/ 2147483647 h 310"/>
                  <a:gd name="T78" fmla="*/ 2147483647 w 461"/>
                  <a:gd name="T79" fmla="*/ 2147483647 h 310"/>
                  <a:gd name="T80" fmla="*/ 2147483647 w 461"/>
                  <a:gd name="T81" fmla="*/ 2147483647 h 310"/>
                  <a:gd name="T82" fmla="*/ 2147483647 w 461"/>
                  <a:gd name="T83" fmla="*/ 2147483647 h 310"/>
                  <a:gd name="T84" fmla="*/ 2147483647 w 461"/>
                  <a:gd name="T85" fmla="*/ 2147483647 h 310"/>
                  <a:gd name="T86" fmla="*/ 2147483647 w 461"/>
                  <a:gd name="T87" fmla="*/ 2147483647 h 310"/>
                  <a:gd name="T88" fmla="*/ 2147483647 w 461"/>
                  <a:gd name="T89" fmla="*/ 2147483647 h 310"/>
                  <a:gd name="T90" fmla="*/ 2147483647 w 461"/>
                  <a:gd name="T91" fmla="*/ 2147483647 h 310"/>
                  <a:gd name="T92" fmla="*/ 2147483647 w 461"/>
                  <a:gd name="T93" fmla="*/ 2147483647 h 310"/>
                  <a:gd name="T94" fmla="*/ 2147483647 w 461"/>
                  <a:gd name="T95" fmla="*/ 2147483647 h 310"/>
                  <a:gd name="T96" fmla="*/ 2147483647 w 461"/>
                  <a:gd name="T97" fmla="*/ 2147483647 h 310"/>
                  <a:gd name="T98" fmla="*/ 2147483647 w 461"/>
                  <a:gd name="T99" fmla="*/ 2147483647 h 310"/>
                  <a:gd name="T100" fmla="*/ 2147483647 w 461"/>
                  <a:gd name="T101" fmla="*/ 2147483647 h 310"/>
                  <a:gd name="T102" fmla="*/ 2147483647 w 461"/>
                  <a:gd name="T103" fmla="*/ 2147483647 h 310"/>
                  <a:gd name="T104" fmla="*/ 2147483647 w 461"/>
                  <a:gd name="T105" fmla="*/ 2147483647 h 310"/>
                  <a:gd name="T106" fmla="*/ 2147483647 w 461"/>
                  <a:gd name="T107" fmla="*/ 2147483647 h 310"/>
                  <a:gd name="T108" fmla="*/ 2147483647 w 461"/>
                  <a:gd name="T109" fmla="*/ 2147483647 h 310"/>
                  <a:gd name="T110" fmla="*/ 2147483647 w 461"/>
                  <a:gd name="T111" fmla="*/ 2147483647 h 310"/>
                  <a:gd name="T112" fmla="*/ 2147483647 w 461"/>
                  <a:gd name="T113" fmla="*/ 2147483647 h 310"/>
                  <a:gd name="T114" fmla="*/ 2147483647 w 461"/>
                  <a:gd name="T115" fmla="*/ 2147483647 h 310"/>
                  <a:gd name="T116" fmla="*/ 2147483647 w 461"/>
                  <a:gd name="T117" fmla="*/ 2147483647 h 310"/>
                  <a:gd name="T118" fmla="*/ 2147483647 w 461"/>
                  <a:gd name="T119" fmla="*/ 2147483647 h 310"/>
                  <a:gd name="T120" fmla="*/ 2147483647 w 461"/>
                  <a:gd name="T121" fmla="*/ 2147483647 h 310"/>
                  <a:gd name="T122" fmla="*/ 2147483647 w 461"/>
                  <a:gd name="T123" fmla="*/ 2147483647 h 310"/>
                  <a:gd name="T124" fmla="*/ 2147483647 w 461"/>
                  <a:gd name="T125" fmla="*/ 2147483647 h 31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61" h="310">
                    <a:moveTo>
                      <a:pt x="449" y="165"/>
                    </a:moveTo>
                    <a:cubicBezTo>
                      <a:pt x="444" y="158"/>
                      <a:pt x="438" y="153"/>
                      <a:pt x="431" y="149"/>
                    </a:cubicBezTo>
                    <a:cubicBezTo>
                      <a:pt x="439" y="138"/>
                      <a:pt x="444" y="125"/>
                      <a:pt x="444" y="111"/>
                    </a:cubicBezTo>
                    <a:cubicBezTo>
                      <a:pt x="444" y="102"/>
                      <a:pt x="442" y="93"/>
                      <a:pt x="438" y="85"/>
                    </a:cubicBezTo>
                    <a:cubicBezTo>
                      <a:pt x="432" y="72"/>
                      <a:pt x="422" y="61"/>
                      <a:pt x="409" y="55"/>
                    </a:cubicBezTo>
                    <a:cubicBezTo>
                      <a:pt x="401" y="51"/>
                      <a:pt x="392" y="49"/>
                      <a:pt x="382" y="49"/>
                    </a:cubicBezTo>
                    <a:cubicBezTo>
                      <a:pt x="348" y="49"/>
                      <a:pt x="321" y="77"/>
                      <a:pt x="321" y="111"/>
                    </a:cubicBezTo>
                    <a:cubicBezTo>
                      <a:pt x="321" y="125"/>
                      <a:pt x="326" y="138"/>
                      <a:pt x="334" y="149"/>
                    </a:cubicBezTo>
                    <a:cubicBezTo>
                      <a:pt x="329" y="151"/>
                      <a:pt x="325" y="155"/>
                      <a:pt x="321" y="158"/>
                    </a:cubicBezTo>
                    <a:cubicBezTo>
                      <a:pt x="320" y="157"/>
                      <a:pt x="319" y="155"/>
                      <a:pt x="318" y="154"/>
                    </a:cubicBezTo>
                    <a:cubicBezTo>
                      <a:pt x="311" y="145"/>
                      <a:pt x="302" y="137"/>
                      <a:pt x="293" y="132"/>
                    </a:cubicBezTo>
                    <a:cubicBezTo>
                      <a:pt x="304" y="118"/>
                      <a:pt x="311" y="100"/>
                      <a:pt x="311" y="80"/>
                    </a:cubicBezTo>
                    <a:cubicBezTo>
                      <a:pt x="311" y="65"/>
                      <a:pt x="307" y="50"/>
                      <a:pt x="299" y="37"/>
                    </a:cubicBezTo>
                    <a:cubicBezTo>
                      <a:pt x="296" y="34"/>
                      <a:pt x="291" y="33"/>
                      <a:pt x="288" y="35"/>
                    </a:cubicBezTo>
                    <a:cubicBezTo>
                      <a:pt x="284" y="37"/>
                      <a:pt x="283" y="42"/>
                      <a:pt x="285" y="46"/>
                    </a:cubicBezTo>
                    <a:cubicBezTo>
                      <a:pt x="292" y="56"/>
                      <a:pt x="295" y="68"/>
                      <a:pt x="295" y="80"/>
                    </a:cubicBezTo>
                    <a:cubicBezTo>
                      <a:pt x="295" y="116"/>
                      <a:pt x="266" y="144"/>
                      <a:pt x="231" y="144"/>
                    </a:cubicBezTo>
                    <a:cubicBezTo>
                      <a:pt x="196" y="144"/>
                      <a:pt x="167" y="116"/>
                      <a:pt x="167" y="80"/>
                    </a:cubicBezTo>
                    <a:cubicBezTo>
                      <a:pt x="167" y="45"/>
                      <a:pt x="196" y="16"/>
                      <a:pt x="231" y="16"/>
                    </a:cubicBezTo>
                    <a:cubicBezTo>
                      <a:pt x="243" y="16"/>
                      <a:pt x="255" y="20"/>
                      <a:pt x="265" y="26"/>
                    </a:cubicBezTo>
                    <a:cubicBezTo>
                      <a:pt x="269" y="28"/>
                      <a:pt x="274" y="27"/>
                      <a:pt x="276" y="24"/>
                    </a:cubicBezTo>
                    <a:cubicBezTo>
                      <a:pt x="279" y="20"/>
                      <a:pt x="278" y="15"/>
                      <a:pt x="274" y="13"/>
                    </a:cubicBezTo>
                    <a:cubicBezTo>
                      <a:pt x="261" y="4"/>
                      <a:pt x="246" y="0"/>
                      <a:pt x="231" y="0"/>
                    </a:cubicBezTo>
                    <a:cubicBezTo>
                      <a:pt x="187" y="0"/>
                      <a:pt x="151" y="36"/>
                      <a:pt x="151" y="80"/>
                    </a:cubicBezTo>
                    <a:cubicBezTo>
                      <a:pt x="151" y="100"/>
                      <a:pt x="158" y="118"/>
                      <a:pt x="169" y="132"/>
                    </a:cubicBezTo>
                    <a:cubicBezTo>
                      <a:pt x="160" y="137"/>
                      <a:pt x="151" y="145"/>
                      <a:pt x="144" y="154"/>
                    </a:cubicBezTo>
                    <a:cubicBezTo>
                      <a:pt x="143" y="155"/>
                      <a:pt x="142" y="157"/>
                      <a:pt x="140" y="159"/>
                    </a:cubicBezTo>
                    <a:cubicBezTo>
                      <a:pt x="137" y="155"/>
                      <a:pt x="132" y="151"/>
                      <a:pt x="128" y="149"/>
                    </a:cubicBezTo>
                    <a:cubicBezTo>
                      <a:pt x="136" y="138"/>
                      <a:pt x="141" y="125"/>
                      <a:pt x="141" y="111"/>
                    </a:cubicBezTo>
                    <a:cubicBezTo>
                      <a:pt x="141" y="102"/>
                      <a:pt x="139" y="93"/>
                      <a:pt x="135" y="85"/>
                    </a:cubicBezTo>
                    <a:cubicBezTo>
                      <a:pt x="129" y="72"/>
                      <a:pt x="118" y="61"/>
                      <a:pt x="105" y="55"/>
                    </a:cubicBezTo>
                    <a:cubicBezTo>
                      <a:pt x="97" y="51"/>
                      <a:pt x="88" y="49"/>
                      <a:pt x="79" y="49"/>
                    </a:cubicBezTo>
                    <a:cubicBezTo>
                      <a:pt x="45" y="49"/>
                      <a:pt x="17" y="77"/>
                      <a:pt x="17" y="111"/>
                    </a:cubicBezTo>
                    <a:cubicBezTo>
                      <a:pt x="17" y="125"/>
                      <a:pt x="22" y="138"/>
                      <a:pt x="30" y="149"/>
                    </a:cubicBezTo>
                    <a:cubicBezTo>
                      <a:pt x="23" y="153"/>
                      <a:pt x="17" y="158"/>
                      <a:pt x="12" y="165"/>
                    </a:cubicBezTo>
                    <a:cubicBezTo>
                      <a:pt x="5" y="174"/>
                      <a:pt x="0" y="186"/>
                      <a:pt x="0" y="19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76"/>
                      <a:pt x="7" y="284"/>
                      <a:pt x="17" y="284"/>
                    </a:cubicBezTo>
                    <a:cubicBezTo>
                      <a:pt x="128" y="284"/>
                      <a:pt x="128" y="284"/>
                      <a:pt x="128" y="284"/>
                    </a:cubicBezTo>
                    <a:cubicBezTo>
                      <a:pt x="128" y="288"/>
                      <a:pt x="128" y="288"/>
                      <a:pt x="128" y="288"/>
                    </a:cubicBezTo>
                    <a:cubicBezTo>
                      <a:pt x="128" y="300"/>
                      <a:pt x="136" y="310"/>
                      <a:pt x="148" y="310"/>
                    </a:cubicBezTo>
                    <a:cubicBezTo>
                      <a:pt x="314" y="310"/>
                      <a:pt x="314" y="310"/>
                      <a:pt x="314" y="310"/>
                    </a:cubicBezTo>
                    <a:cubicBezTo>
                      <a:pt x="326" y="310"/>
                      <a:pt x="334" y="300"/>
                      <a:pt x="334" y="288"/>
                    </a:cubicBezTo>
                    <a:cubicBezTo>
                      <a:pt x="334" y="284"/>
                      <a:pt x="334" y="284"/>
                      <a:pt x="334" y="284"/>
                    </a:cubicBezTo>
                    <a:cubicBezTo>
                      <a:pt x="444" y="284"/>
                      <a:pt x="444" y="284"/>
                      <a:pt x="444" y="284"/>
                    </a:cubicBezTo>
                    <a:cubicBezTo>
                      <a:pt x="454" y="284"/>
                      <a:pt x="461" y="276"/>
                      <a:pt x="461" y="266"/>
                    </a:cubicBezTo>
                    <a:cubicBezTo>
                      <a:pt x="461" y="198"/>
                      <a:pt x="461" y="198"/>
                      <a:pt x="461" y="198"/>
                    </a:cubicBezTo>
                    <a:cubicBezTo>
                      <a:pt x="461" y="186"/>
                      <a:pt x="456" y="174"/>
                      <a:pt x="449" y="165"/>
                    </a:cubicBezTo>
                    <a:close/>
                    <a:moveTo>
                      <a:pt x="79" y="65"/>
                    </a:moveTo>
                    <a:cubicBezTo>
                      <a:pt x="86" y="65"/>
                      <a:pt x="92" y="67"/>
                      <a:pt x="98" y="70"/>
                    </a:cubicBezTo>
                    <a:cubicBezTo>
                      <a:pt x="108" y="74"/>
                      <a:pt x="116" y="82"/>
                      <a:pt x="120" y="92"/>
                    </a:cubicBezTo>
                    <a:cubicBezTo>
                      <a:pt x="123" y="97"/>
                      <a:pt x="125" y="104"/>
                      <a:pt x="125" y="111"/>
                    </a:cubicBezTo>
                    <a:cubicBezTo>
                      <a:pt x="125" y="125"/>
                      <a:pt x="118" y="137"/>
                      <a:pt x="109" y="146"/>
                    </a:cubicBezTo>
                    <a:cubicBezTo>
                      <a:pt x="108" y="146"/>
                      <a:pt x="107" y="147"/>
                      <a:pt x="106" y="147"/>
                    </a:cubicBezTo>
                    <a:cubicBezTo>
                      <a:pt x="106" y="148"/>
                      <a:pt x="106" y="148"/>
                      <a:pt x="105" y="148"/>
                    </a:cubicBezTo>
                    <a:cubicBezTo>
                      <a:pt x="105" y="149"/>
                      <a:pt x="104" y="149"/>
                      <a:pt x="103" y="150"/>
                    </a:cubicBezTo>
                    <a:cubicBezTo>
                      <a:pt x="103" y="150"/>
                      <a:pt x="102" y="150"/>
                      <a:pt x="102" y="151"/>
                    </a:cubicBezTo>
                    <a:cubicBezTo>
                      <a:pt x="101" y="151"/>
                      <a:pt x="100" y="151"/>
                      <a:pt x="100" y="152"/>
                    </a:cubicBezTo>
                    <a:cubicBezTo>
                      <a:pt x="99" y="152"/>
                      <a:pt x="98" y="152"/>
                      <a:pt x="98" y="153"/>
                    </a:cubicBezTo>
                    <a:cubicBezTo>
                      <a:pt x="97" y="153"/>
                      <a:pt x="97" y="153"/>
                      <a:pt x="96" y="153"/>
                    </a:cubicBezTo>
                    <a:cubicBezTo>
                      <a:pt x="95" y="154"/>
                      <a:pt x="94" y="154"/>
                      <a:pt x="94" y="154"/>
                    </a:cubicBezTo>
                    <a:cubicBezTo>
                      <a:pt x="93" y="154"/>
                      <a:pt x="92" y="155"/>
                      <a:pt x="92" y="155"/>
                    </a:cubicBezTo>
                    <a:cubicBezTo>
                      <a:pt x="91" y="155"/>
                      <a:pt x="90" y="155"/>
                      <a:pt x="89" y="156"/>
                    </a:cubicBezTo>
                    <a:cubicBezTo>
                      <a:pt x="89" y="156"/>
                      <a:pt x="88" y="156"/>
                      <a:pt x="88" y="156"/>
                    </a:cubicBezTo>
                    <a:cubicBezTo>
                      <a:pt x="87" y="156"/>
                      <a:pt x="86" y="156"/>
                      <a:pt x="84" y="156"/>
                    </a:cubicBezTo>
                    <a:cubicBezTo>
                      <a:pt x="84" y="156"/>
                      <a:pt x="84" y="156"/>
                      <a:pt x="83" y="156"/>
                    </a:cubicBezTo>
                    <a:cubicBezTo>
                      <a:pt x="82" y="157"/>
                      <a:pt x="80" y="157"/>
                      <a:pt x="79" y="157"/>
                    </a:cubicBezTo>
                    <a:cubicBezTo>
                      <a:pt x="77" y="157"/>
                      <a:pt x="76" y="157"/>
                      <a:pt x="74" y="156"/>
                    </a:cubicBezTo>
                    <a:cubicBezTo>
                      <a:pt x="74" y="156"/>
                      <a:pt x="74" y="156"/>
                      <a:pt x="73" y="156"/>
                    </a:cubicBezTo>
                    <a:cubicBezTo>
                      <a:pt x="72" y="156"/>
                      <a:pt x="71" y="156"/>
                      <a:pt x="70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68" y="155"/>
                      <a:pt x="67" y="155"/>
                      <a:pt x="66" y="155"/>
                    </a:cubicBezTo>
                    <a:cubicBezTo>
                      <a:pt x="65" y="155"/>
                      <a:pt x="65" y="154"/>
                      <a:pt x="64" y="154"/>
                    </a:cubicBezTo>
                    <a:cubicBezTo>
                      <a:pt x="63" y="154"/>
                      <a:pt x="63" y="154"/>
                      <a:pt x="62" y="153"/>
                    </a:cubicBezTo>
                    <a:cubicBezTo>
                      <a:pt x="61" y="153"/>
                      <a:pt x="61" y="153"/>
                      <a:pt x="60" y="153"/>
                    </a:cubicBezTo>
                    <a:cubicBezTo>
                      <a:pt x="59" y="152"/>
                      <a:pt x="59" y="152"/>
                      <a:pt x="58" y="152"/>
                    </a:cubicBezTo>
                    <a:cubicBezTo>
                      <a:pt x="57" y="151"/>
                      <a:pt x="57" y="151"/>
                      <a:pt x="56" y="151"/>
                    </a:cubicBezTo>
                    <a:cubicBezTo>
                      <a:pt x="56" y="150"/>
                      <a:pt x="55" y="150"/>
                      <a:pt x="55" y="150"/>
                    </a:cubicBezTo>
                    <a:cubicBezTo>
                      <a:pt x="54" y="149"/>
                      <a:pt x="53" y="149"/>
                      <a:pt x="52" y="148"/>
                    </a:cubicBezTo>
                    <a:cubicBezTo>
                      <a:pt x="52" y="148"/>
                      <a:pt x="52" y="148"/>
                      <a:pt x="51" y="147"/>
                    </a:cubicBezTo>
                    <a:cubicBezTo>
                      <a:pt x="51" y="147"/>
                      <a:pt x="50" y="146"/>
                      <a:pt x="49" y="146"/>
                    </a:cubicBezTo>
                    <a:cubicBezTo>
                      <a:pt x="39" y="137"/>
                      <a:pt x="33" y="125"/>
                      <a:pt x="33" y="111"/>
                    </a:cubicBezTo>
                    <a:cubicBezTo>
                      <a:pt x="33" y="86"/>
                      <a:pt x="54" y="65"/>
                      <a:pt x="79" y="65"/>
                    </a:cubicBezTo>
                    <a:close/>
                    <a:moveTo>
                      <a:pt x="129" y="189"/>
                    </a:moveTo>
                    <a:cubicBezTo>
                      <a:pt x="128" y="190"/>
                      <a:pt x="128" y="191"/>
                      <a:pt x="128" y="192"/>
                    </a:cubicBezTo>
                    <a:cubicBezTo>
                      <a:pt x="128" y="194"/>
                      <a:pt x="128" y="195"/>
                      <a:pt x="128" y="196"/>
                    </a:cubicBez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8" y="268"/>
                      <a:pt x="128" y="268"/>
                      <a:pt x="128" y="268"/>
                    </a:cubicBezTo>
                    <a:cubicBezTo>
                      <a:pt x="43" y="268"/>
                      <a:pt x="43" y="268"/>
                      <a:pt x="43" y="268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3" y="202"/>
                      <a:pt x="39" y="198"/>
                      <a:pt x="35" y="198"/>
                    </a:cubicBezTo>
                    <a:cubicBezTo>
                      <a:pt x="31" y="198"/>
                      <a:pt x="27" y="202"/>
                      <a:pt x="27" y="206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6" y="268"/>
                      <a:pt x="16" y="267"/>
                      <a:pt x="16" y="266"/>
                    </a:cubicBezTo>
                    <a:cubicBezTo>
                      <a:pt x="16" y="198"/>
                      <a:pt x="16" y="198"/>
                      <a:pt x="16" y="198"/>
                    </a:cubicBezTo>
                    <a:cubicBezTo>
                      <a:pt x="16" y="191"/>
                      <a:pt x="19" y="182"/>
                      <a:pt x="25" y="174"/>
                    </a:cubicBezTo>
                    <a:cubicBezTo>
                      <a:pt x="30" y="168"/>
                      <a:pt x="36" y="163"/>
                      <a:pt x="42" y="160"/>
                    </a:cubicBezTo>
                    <a:cubicBezTo>
                      <a:pt x="42" y="161"/>
                      <a:pt x="42" y="161"/>
                      <a:pt x="43" y="161"/>
                    </a:cubicBezTo>
                    <a:cubicBezTo>
                      <a:pt x="44" y="162"/>
                      <a:pt x="45" y="162"/>
                      <a:pt x="46" y="163"/>
                    </a:cubicBezTo>
                    <a:cubicBezTo>
                      <a:pt x="46" y="163"/>
                      <a:pt x="47" y="164"/>
                      <a:pt x="47" y="164"/>
                    </a:cubicBezTo>
                    <a:cubicBezTo>
                      <a:pt x="48" y="164"/>
                      <a:pt x="49" y="165"/>
                      <a:pt x="50" y="166"/>
                    </a:cubicBezTo>
                    <a:cubicBezTo>
                      <a:pt x="50" y="166"/>
                      <a:pt x="51" y="166"/>
                      <a:pt x="51" y="166"/>
                    </a:cubicBezTo>
                    <a:cubicBezTo>
                      <a:pt x="53" y="167"/>
                      <a:pt x="55" y="168"/>
                      <a:pt x="57" y="169"/>
                    </a:cubicBezTo>
                    <a:cubicBezTo>
                      <a:pt x="58" y="169"/>
                      <a:pt x="59" y="169"/>
                      <a:pt x="60" y="170"/>
                    </a:cubicBezTo>
                    <a:cubicBezTo>
                      <a:pt x="60" y="170"/>
                      <a:pt x="61" y="170"/>
                      <a:pt x="62" y="170"/>
                    </a:cubicBezTo>
                    <a:cubicBezTo>
                      <a:pt x="63" y="171"/>
                      <a:pt x="64" y="171"/>
                      <a:pt x="65" y="171"/>
                    </a:cubicBezTo>
                    <a:cubicBezTo>
                      <a:pt x="66" y="171"/>
                      <a:pt x="67" y="171"/>
                      <a:pt x="67" y="172"/>
                    </a:cubicBezTo>
                    <a:cubicBezTo>
                      <a:pt x="69" y="172"/>
                      <a:pt x="70" y="172"/>
                      <a:pt x="71" y="172"/>
                    </a:cubicBezTo>
                    <a:cubicBezTo>
                      <a:pt x="72" y="172"/>
                      <a:pt x="72" y="172"/>
                      <a:pt x="73" y="172"/>
                    </a:cubicBezTo>
                    <a:cubicBezTo>
                      <a:pt x="75" y="173"/>
                      <a:pt x="77" y="173"/>
                      <a:pt x="79" y="173"/>
                    </a:cubicBezTo>
                    <a:cubicBezTo>
                      <a:pt x="81" y="173"/>
                      <a:pt x="83" y="173"/>
                      <a:pt x="85" y="172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8" y="172"/>
                      <a:pt x="89" y="172"/>
                      <a:pt x="90" y="172"/>
                    </a:cubicBezTo>
                    <a:cubicBezTo>
                      <a:pt x="91" y="171"/>
                      <a:pt x="92" y="171"/>
                      <a:pt x="92" y="171"/>
                    </a:cubicBezTo>
                    <a:cubicBezTo>
                      <a:pt x="94" y="171"/>
                      <a:pt x="95" y="171"/>
                      <a:pt x="96" y="170"/>
                    </a:cubicBezTo>
                    <a:cubicBezTo>
                      <a:pt x="96" y="170"/>
                      <a:pt x="97" y="170"/>
                      <a:pt x="98" y="170"/>
                    </a:cubicBezTo>
                    <a:cubicBezTo>
                      <a:pt x="99" y="169"/>
                      <a:pt x="100" y="169"/>
                      <a:pt x="101" y="169"/>
                    </a:cubicBezTo>
                    <a:cubicBezTo>
                      <a:pt x="103" y="168"/>
                      <a:pt x="105" y="167"/>
                      <a:pt x="107" y="166"/>
                    </a:cubicBezTo>
                    <a:cubicBezTo>
                      <a:pt x="107" y="166"/>
                      <a:pt x="108" y="166"/>
                      <a:pt x="108" y="166"/>
                    </a:cubicBezTo>
                    <a:cubicBezTo>
                      <a:pt x="109" y="165"/>
                      <a:pt x="110" y="164"/>
                      <a:pt x="111" y="164"/>
                    </a:cubicBezTo>
                    <a:cubicBezTo>
                      <a:pt x="111" y="164"/>
                      <a:pt x="112" y="163"/>
                      <a:pt x="112" y="163"/>
                    </a:cubicBezTo>
                    <a:cubicBezTo>
                      <a:pt x="113" y="162"/>
                      <a:pt x="114" y="162"/>
                      <a:pt x="115" y="161"/>
                    </a:cubicBezTo>
                    <a:cubicBezTo>
                      <a:pt x="115" y="161"/>
                      <a:pt x="116" y="161"/>
                      <a:pt x="116" y="160"/>
                    </a:cubicBezTo>
                    <a:cubicBezTo>
                      <a:pt x="122" y="163"/>
                      <a:pt x="128" y="168"/>
                      <a:pt x="133" y="174"/>
                    </a:cubicBezTo>
                    <a:cubicBezTo>
                      <a:pt x="131" y="179"/>
                      <a:pt x="129" y="184"/>
                      <a:pt x="129" y="189"/>
                    </a:cubicBezTo>
                    <a:close/>
                    <a:moveTo>
                      <a:pt x="318" y="288"/>
                    </a:moveTo>
                    <a:cubicBezTo>
                      <a:pt x="318" y="292"/>
                      <a:pt x="316" y="294"/>
                      <a:pt x="314" y="294"/>
                    </a:cubicBezTo>
                    <a:cubicBezTo>
                      <a:pt x="298" y="294"/>
                      <a:pt x="298" y="294"/>
                      <a:pt x="298" y="294"/>
                    </a:cubicBezTo>
                    <a:cubicBezTo>
                      <a:pt x="298" y="196"/>
                      <a:pt x="298" y="196"/>
                      <a:pt x="298" y="196"/>
                    </a:cubicBezTo>
                    <a:cubicBezTo>
                      <a:pt x="298" y="191"/>
                      <a:pt x="294" y="188"/>
                      <a:pt x="290" y="188"/>
                    </a:cubicBezTo>
                    <a:cubicBezTo>
                      <a:pt x="285" y="188"/>
                      <a:pt x="282" y="191"/>
                      <a:pt x="282" y="196"/>
                    </a:cubicBezTo>
                    <a:cubicBezTo>
                      <a:pt x="282" y="294"/>
                      <a:pt x="282" y="294"/>
                      <a:pt x="282" y="294"/>
                    </a:cubicBezTo>
                    <a:cubicBezTo>
                      <a:pt x="180" y="294"/>
                      <a:pt x="180" y="294"/>
                      <a:pt x="180" y="294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1"/>
                      <a:pt x="177" y="188"/>
                      <a:pt x="172" y="188"/>
                    </a:cubicBezTo>
                    <a:cubicBezTo>
                      <a:pt x="168" y="188"/>
                      <a:pt x="164" y="191"/>
                      <a:pt x="164" y="196"/>
                    </a:cubicBezTo>
                    <a:cubicBezTo>
                      <a:pt x="164" y="294"/>
                      <a:pt x="164" y="294"/>
                      <a:pt x="164" y="294"/>
                    </a:cubicBezTo>
                    <a:cubicBezTo>
                      <a:pt x="148" y="294"/>
                      <a:pt x="148" y="294"/>
                      <a:pt x="148" y="294"/>
                    </a:cubicBezTo>
                    <a:cubicBezTo>
                      <a:pt x="147" y="294"/>
                      <a:pt x="144" y="292"/>
                      <a:pt x="144" y="288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5"/>
                      <a:pt x="144" y="193"/>
                      <a:pt x="144" y="192"/>
                    </a:cubicBezTo>
                    <a:cubicBezTo>
                      <a:pt x="144" y="192"/>
                      <a:pt x="144" y="191"/>
                      <a:pt x="145" y="191"/>
                    </a:cubicBezTo>
                    <a:cubicBezTo>
                      <a:pt x="145" y="190"/>
                      <a:pt x="145" y="188"/>
                      <a:pt x="145" y="187"/>
                    </a:cubicBezTo>
                    <a:cubicBezTo>
                      <a:pt x="145" y="187"/>
                      <a:pt x="145" y="187"/>
                      <a:pt x="146" y="186"/>
                    </a:cubicBezTo>
                    <a:cubicBezTo>
                      <a:pt x="146" y="185"/>
                      <a:pt x="146" y="184"/>
                      <a:pt x="147" y="182"/>
                    </a:cubicBezTo>
                    <a:cubicBezTo>
                      <a:pt x="147" y="182"/>
                      <a:pt x="147" y="182"/>
                      <a:pt x="147" y="181"/>
                    </a:cubicBezTo>
                    <a:cubicBezTo>
                      <a:pt x="148" y="180"/>
                      <a:pt x="148" y="178"/>
                      <a:pt x="149" y="177"/>
                    </a:cubicBezTo>
                    <a:cubicBezTo>
                      <a:pt x="149" y="177"/>
                      <a:pt x="149" y="177"/>
                      <a:pt x="149" y="177"/>
                    </a:cubicBezTo>
                    <a:cubicBezTo>
                      <a:pt x="151" y="172"/>
                      <a:pt x="154" y="167"/>
                      <a:pt x="157" y="163"/>
                    </a:cubicBezTo>
                    <a:cubicBezTo>
                      <a:pt x="164" y="154"/>
                      <a:pt x="173" y="147"/>
                      <a:pt x="182" y="144"/>
                    </a:cubicBezTo>
                    <a:cubicBezTo>
                      <a:pt x="195" y="154"/>
                      <a:pt x="212" y="160"/>
                      <a:pt x="231" y="160"/>
                    </a:cubicBezTo>
                    <a:cubicBezTo>
                      <a:pt x="250" y="160"/>
                      <a:pt x="267" y="154"/>
                      <a:pt x="280" y="143"/>
                    </a:cubicBezTo>
                    <a:cubicBezTo>
                      <a:pt x="289" y="147"/>
                      <a:pt x="298" y="154"/>
                      <a:pt x="305" y="163"/>
                    </a:cubicBezTo>
                    <a:cubicBezTo>
                      <a:pt x="308" y="167"/>
                      <a:pt x="311" y="172"/>
                      <a:pt x="313" y="176"/>
                    </a:cubicBezTo>
                    <a:cubicBezTo>
                      <a:pt x="314" y="178"/>
                      <a:pt x="314" y="179"/>
                      <a:pt x="315" y="181"/>
                    </a:cubicBezTo>
                    <a:cubicBezTo>
                      <a:pt x="315" y="181"/>
                      <a:pt x="315" y="182"/>
                      <a:pt x="316" y="182"/>
                    </a:cubicBezTo>
                    <a:cubicBezTo>
                      <a:pt x="316" y="183"/>
                      <a:pt x="316" y="184"/>
                      <a:pt x="317" y="186"/>
                    </a:cubicBezTo>
                    <a:cubicBezTo>
                      <a:pt x="317" y="186"/>
                      <a:pt x="317" y="187"/>
                      <a:pt x="317" y="187"/>
                    </a:cubicBezTo>
                    <a:cubicBezTo>
                      <a:pt x="317" y="188"/>
                      <a:pt x="318" y="190"/>
                      <a:pt x="318" y="191"/>
                    </a:cubicBezTo>
                    <a:cubicBezTo>
                      <a:pt x="318" y="191"/>
                      <a:pt x="318" y="191"/>
                      <a:pt x="318" y="192"/>
                    </a:cubicBezTo>
                    <a:cubicBezTo>
                      <a:pt x="318" y="193"/>
                      <a:pt x="318" y="195"/>
                      <a:pt x="318" y="196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8" y="276"/>
                      <a:pt x="318" y="276"/>
                    </a:cubicBezTo>
                    <a:lnTo>
                      <a:pt x="318" y="288"/>
                    </a:lnTo>
                    <a:close/>
                    <a:moveTo>
                      <a:pt x="382" y="65"/>
                    </a:moveTo>
                    <a:cubicBezTo>
                      <a:pt x="389" y="65"/>
                      <a:pt x="396" y="67"/>
                      <a:pt x="402" y="70"/>
                    </a:cubicBezTo>
                    <a:cubicBezTo>
                      <a:pt x="412" y="74"/>
                      <a:pt x="419" y="82"/>
                      <a:pt x="424" y="92"/>
                    </a:cubicBezTo>
                    <a:cubicBezTo>
                      <a:pt x="427" y="97"/>
                      <a:pt x="428" y="104"/>
                      <a:pt x="428" y="111"/>
                    </a:cubicBezTo>
                    <a:cubicBezTo>
                      <a:pt x="428" y="125"/>
                      <a:pt x="422" y="137"/>
                      <a:pt x="412" y="146"/>
                    </a:cubicBezTo>
                    <a:cubicBezTo>
                      <a:pt x="411" y="146"/>
                      <a:pt x="411" y="147"/>
                      <a:pt x="410" y="147"/>
                    </a:cubicBezTo>
                    <a:cubicBezTo>
                      <a:pt x="410" y="148"/>
                      <a:pt x="409" y="148"/>
                      <a:pt x="409" y="148"/>
                    </a:cubicBezTo>
                    <a:cubicBezTo>
                      <a:pt x="408" y="149"/>
                      <a:pt x="407" y="149"/>
                      <a:pt x="407" y="150"/>
                    </a:cubicBezTo>
                    <a:cubicBezTo>
                      <a:pt x="406" y="150"/>
                      <a:pt x="406" y="150"/>
                      <a:pt x="405" y="151"/>
                    </a:cubicBezTo>
                    <a:cubicBezTo>
                      <a:pt x="405" y="151"/>
                      <a:pt x="404" y="151"/>
                      <a:pt x="403" y="152"/>
                    </a:cubicBezTo>
                    <a:cubicBezTo>
                      <a:pt x="403" y="152"/>
                      <a:pt x="402" y="152"/>
                      <a:pt x="401" y="153"/>
                    </a:cubicBezTo>
                    <a:cubicBezTo>
                      <a:pt x="401" y="153"/>
                      <a:pt x="400" y="153"/>
                      <a:pt x="399" y="153"/>
                    </a:cubicBezTo>
                    <a:cubicBezTo>
                      <a:pt x="399" y="154"/>
                      <a:pt x="398" y="154"/>
                      <a:pt x="397" y="154"/>
                    </a:cubicBezTo>
                    <a:cubicBezTo>
                      <a:pt x="397" y="154"/>
                      <a:pt x="396" y="155"/>
                      <a:pt x="396" y="155"/>
                    </a:cubicBezTo>
                    <a:cubicBezTo>
                      <a:pt x="395" y="155"/>
                      <a:pt x="394" y="155"/>
                      <a:pt x="393" y="156"/>
                    </a:cubicBezTo>
                    <a:cubicBezTo>
                      <a:pt x="392" y="156"/>
                      <a:pt x="392" y="156"/>
                      <a:pt x="391" y="156"/>
                    </a:cubicBezTo>
                    <a:cubicBezTo>
                      <a:pt x="390" y="156"/>
                      <a:pt x="389" y="156"/>
                      <a:pt x="388" y="156"/>
                    </a:cubicBezTo>
                    <a:cubicBezTo>
                      <a:pt x="388" y="156"/>
                      <a:pt x="387" y="156"/>
                      <a:pt x="387" y="156"/>
                    </a:cubicBezTo>
                    <a:cubicBezTo>
                      <a:pt x="385" y="157"/>
                      <a:pt x="384" y="157"/>
                      <a:pt x="382" y="157"/>
                    </a:cubicBezTo>
                    <a:cubicBezTo>
                      <a:pt x="382" y="157"/>
                      <a:pt x="382" y="157"/>
                      <a:pt x="382" y="157"/>
                    </a:cubicBezTo>
                    <a:cubicBezTo>
                      <a:pt x="381" y="157"/>
                      <a:pt x="379" y="157"/>
                      <a:pt x="378" y="156"/>
                    </a:cubicBezTo>
                    <a:cubicBezTo>
                      <a:pt x="378" y="156"/>
                      <a:pt x="377" y="156"/>
                      <a:pt x="377" y="156"/>
                    </a:cubicBezTo>
                    <a:cubicBezTo>
                      <a:pt x="376" y="156"/>
                      <a:pt x="375" y="156"/>
                      <a:pt x="374" y="156"/>
                    </a:cubicBezTo>
                    <a:cubicBezTo>
                      <a:pt x="373" y="156"/>
                      <a:pt x="373" y="156"/>
                      <a:pt x="372" y="155"/>
                    </a:cubicBezTo>
                    <a:cubicBezTo>
                      <a:pt x="371" y="155"/>
                      <a:pt x="370" y="155"/>
                      <a:pt x="369" y="155"/>
                    </a:cubicBezTo>
                    <a:cubicBezTo>
                      <a:pt x="369" y="155"/>
                      <a:pt x="368" y="154"/>
                      <a:pt x="368" y="154"/>
                    </a:cubicBezTo>
                    <a:cubicBezTo>
                      <a:pt x="367" y="154"/>
                      <a:pt x="366" y="154"/>
                      <a:pt x="365" y="153"/>
                    </a:cubicBezTo>
                    <a:cubicBezTo>
                      <a:pt x="365" y="153"/>
                      <a:pt x="364" y="153"/>
                      <a:pt x="363" y="153"/>
                    </a:cubicBezTo>
                    <a:cubicBezTo>
                      <a:pt x="363" y="152"/>
                      <a:pt x="362" y="152"/>
                      <a:pt x="362" y="152"/>
                    </a:cubicBezTo>
                    <a:cubicBezTo>
                      <a:pt x="361" y="151"/>
                      <a:pt x="360" y="151"/>
                      <a:pt x="360" y="151"/>
                    </a:cubicBezTo>
                    <a:cubicBezTo>
                      <a:pt x="359" y="150"/>
                      <a:pt x="359" y="150"/>
                      <a:pt x="358" y="150"/>
                    </a:cubicBezTo>
                    <a:cubicBezTo>
                      <a:pt x="357" y="149"/>
                      <a:pt x="357" y="149"/>
                      <a:pt x="356" y="148"/>
                    </a:cubicBezTo>
                    <a:cubicBezTo>
                      <a:pt x="356" y="148"/>
                      <a:pt x="355" y="148"/>
                      <a:pt x="355" y="148"/>
                    </a:cubicBezTo>
                    <a:cubicBezTo>
                      <a:pt x="354" y="147"/>
                      <a:pt x="353" y="146"/>
                      <a:pt x="353" y="146"/>
                    </a:cubicBezTo>
                    <a:cubicBezTo>
                      <a:pt x="343" y="137"/>
                      <a:pt x="337" y="125"/>
                      <a:pt x="337" y="111"/>
                    </a:cubicBezTo>
                    <a:cubicBezTo>
                      <a:pt x="337" y="86"/>
                      <a:pt x="357" y="65"/>
                      <a:pt x="382" y="65"/>
                    </a:cubicBezTo>
                    <a:close/>
                    <a:moveTo>
                      <a:pt x="445" y="266"/>
                    </a:moveTo>
                    <a:cubicBezTo>
                      <a:pt x="445" y="267"/>
                      <a:pt x="445" y="268"/>
                      <a:pt x="445" y="268"/>
                    </a:cubicBezTo>
                    <a:cubicBezTo>
                      <a:pt x="444" y="268"/>
                      <a:pt x="444" y="268"/>
                      <a:pt x="444" y="268"/>
                    </a:cubicBezTo>
                    <a:cubicBezTo>
                      <a:pt x="434" y="268"/>
                      <a:pt x="434" y="268"/>
                      <a:pt x="434" y="268"/>
                    </a:cubicBezTo>
                    <a:cubicBezTo>
                      <a:pt x="434" y="206"/>
                      <a:pt x="434" y="206"/>
                      <a:pt x="434" y="206"/>
                    </a:cubicBezTo>
                    <a:cubicBezTo>
                      <a:pt x="434" y="202"/>
                      <a:pt x="431" y="198"/>
                      <a:pt x="426" y="198"/>
                    </a:cubicBezTo>
                    <a:cubicBezTo>
                      <a:pt x="422" y="198"/>
                      <a:pt x="418" y="202"/>
                      <a:pt x="418" y="206"/>
                    </a:cubicBezTo>
                    <a:cubicBezTo>
                      <a:pt x="418" y="268"/>
                      <a:pt x="418" y="268"/>
                      <a:pt x="418" y="268"/>
                    </a:cubicBezTo>
                    <a:cubicBezTo>
                      <a:pt x="334" y="268"/>
                      <a:pt x="334" y="268"/>
                      <a:pt x="334" y="268"/>
                    </a:cubicBezTo>
                    <a:cubicBezTo>
                      <a:pt x="334" y="264"/>
                      <a:pt x="334" y="264"/>
                      <a:pt x="334" y="26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4"/>
                      <a:pt x="334" y="193"/>
                      <a:pt x="334" y="191"/>
                    </a:cubicBezTo>
                    <a:cubicBezTo>
                      <a:pt x="334" y="190"/>
                      <a:pt x="334" y="189"/>
                      <a:pt x="333" y="188"/>
                    </a:cubicBezTo>
                    <a:cubicBezTo>
                      <a:pt x="333" y="187"/>
                      <a:pt x="333" y="186"/>
                      <a:pt x="333" y="185"/>
                    </a:cubicBezTo>
                    <a:cubicBezTo>
                      <a:pt x="333" y="184"/>
                      <a:pt x="333" y="183"/>
                      <a:pt x="332" y="183"/>
                    </a:cubicBezTo>
                    <a:cubicBezTo>
                      <a:pt x="332" y="182"/>
                      <a:pt x="332" y="180"/>
                      <a:pt x="331" y="179"/>
                    </a:cubicBezTo>
                    <a:cubicBezTo>
                      <a:pt x="331" y="179"/>
                      <a:pt x="331" y="178"/>
                      <a:pt x="331" y="178"/>
                    </a:cubicBezTo>
                    <a:cubicBezTo>
                      <a:pt x="330" y="176"/>
                      <a:pt x="330" y="175"/>
                      <a:pt x="329" y="174"/>
                    </a:cubicBezTo>
                    <a:cubicBezTo>
                      <a:pt x="329" y="174"/>
                      <a:pt x="329" y="173"/>
                      <a:pt x="329" y="173"/>
                    </a:cubicBezTo>
                    <a:cubicBezTo>
                      <a:pt x="334" y="168"/>
                      <a:pt x="340" y="163"/>
                      <a:pt x="346" y="160"/>
                    </a:cubicBezTo>
                    <a:cubicBezTo>
                      <a:pt x="346" y="161"/>
                      <a:pt x="346" y="161"/>
                      <a:pt x="346" y="161"/>
                    </a:cubicBezTo>
                    <a:cubicBezTo>
                      <a:pt x="347" y="162"/>
                      <a:pt x="348" y="162"/>
                      <a:pt x="349" y="163"/>
                    </a:cubicBezTo>
                    <a:cubicBezTo>
                      <a:pt x="350" y="163"/>
                      <a:pt x="350" y="164"/>
                      <a:pt x="351" y="164"/>
                    </a:cubicBezTo>
                    <a:cubicBezTo>
                      <a:pt x="352" y="164"/>
                      <a:pt x="353" y="165"/>
                      <a:pt x="354" y="166"/>
                    </a:cubicBezTo>
                    <a:cubicBezTo>
                      <a:pt x="354" y="166"/>
                      <a:pt x="355" y="166"/>
                      <a:pt x="355" y="166"/>
                    </a:cubicBezTo>
                    <a:cubicBezTo>
                      <a:pt x="357" y="167"/>
                      <a:pt x="359" y="168"/>
                      <a:pt x="360" y="169"/>
                    </a:cubicBezTo>
                    <a:cubicBezTo>
                      <a:pt x="361" y="169"/>
                      <a:pt x="362" y="169"/>
                      <a:pt x="363" y="170"/>
                    </a:cubicBezTo>
                    <a:cubicBezTo>
                      <a:pt x="364" y="170"/>
                      <a:pt x="365" y="170"/>
                      <a:pt x="366" y="170"/>
                    </a:cubicBezTo>
                    <a:cubicBezTo>
                      <a:pt x="367" y="171"/>
                      <a:pt x="368" y="171"/>
                      <a:pt x="369" y="171"/>
                    </a:cubicBezTo>
                    <a:cubicBezTo>
                      <a:pt x="370" y="171"/>
                      <a:pt x="370" y="171"/>
                      <a:pt x="371" y="172"/>
                    </a:cubicBezTo>
                    <a:cubicBezTo>
                      <a:pt x="372" y="172"/>
                      <a:pt x="374" y="172"/>
                      <a:pt x="375" y="172"/>
                    </a:cubicBezTo>
                    <a:cubicBezTo>
                      <a:pt x="375" y="172"/>
                      <a:pt x="376" y="172"/>
                      <a:pt x="377" y="172"/>
                    </a:cubicBezTo>
                    <a:cubicBezTo>
                      <a:pt x="379" y="173"/>
                      <a:pt x="380" y="173"/>
                      <a:pt x="382" y="173"/>
                    </a:cubicBezTo>
                    <a:cubicBezTo>
                      <a:pt x="382" y="173"/>
                      <a:pt x="382" y="173"/>
                      <a:pt x="382" y="173"/>
                    </a:cubicBezTo>
                    <a:cubicBezTo>
                      <a:pt x="384" y="173"/>
                      <a:pt x="386" y="173"/>
                      <a:pt x="388" y="172"/>
                    </a:cubicBezTo>
                    <a:cubicBezTo>
                      <a:pt x="389" y="172"/>
                      <a:pt x="389" y="172"/>
                      <a:pt x="390" y="172"/>
                    </a:cubicBezTo>
                    <a:cubicBezTo>
                      <a:pt x="391" y="172"/>
                      <a:pt x="393" y="172"/>
                      <a:pt x="394" y="172"/>
                    </a:cubicBezTo>
                    <a:cubicBezTo>
                      <a:pt x="395" y="171"/>
                      <a:pt x="395" y="171"/>
                      <a:pt x="396" y="171"/>
                    </a:cubicBezTo>
                    <a:cubicBezTo>
                      <a:pt x="397" y="171"/>
                      <a:pt x="398" y="171"/>
                      <a:pt x="399" y="170"/>
                    </a:cubicBezTo>
                    <a:cubicBezTo>
                      <a:pt x="400" y="170"/>
                      <a:pt x="401" y="170"/>
                      <a:pt x="402" y="170"/>
                    </a:cubicBezTo>
                    <a:cubicBezTo>
                      <a:pt x="402" y="169"/>
                      <a:pt x="403" y="169"/>
                      <a:pt x="404" y="169"/>
                    </a:cubicBezTo>
                    <a:cubicBezTo>
                      <a:pt x="408" y="167"/>
                      <a:pt x="411" y="166"/>
                      <a:pt x="414" y="164"/>
                    </a:cubicBezTo>
                    <a:cubicBezTo>
                      <a:pt x="415" y="163"/>
                      <a:pt x="415" y="163"/>
                      <a:pt x="416" y="163"/>
                    </a:cubicBezTo>
                    <a:cubicBezTo>
                      <a:pt x="417" y="162"/>
                      <a:pt x="418" y="162"/>
                      <a:pt x="419" y="161"/>
                    </a:cubicBezTo>
                    <a:cubicBezTo>
                      <a:pt x="419" y="161"/>
                      <a:pt x="419" y="161"/>
                      <a:pt x="419" y="160"/>
                    </a:cubicBezTo>
                    <a:cubicBezTo>
                      <a:pt x="425" y="163"/>
                      <a:pt x="431" y="168"/>
                      <a:pt x="436" y="174"/>
                    </a:cubicBezTo>
                    <a:cubicBezTo>
                      <a:pt x="442" y="182"/>
                      <a:pt x="445" y="191"/>
                      <a:pt x="445" y="198"/>
                    </a:cubicBezTo>
                    <a:lnTo>
                      <a:pt x="445" y="266"/>
                    </a:lnTo>
                    <a:close/>
                  </a:path>
                </a:pathLst>
              </a:custGeom>
              <a:solidFill>
                <a:srgbClr val="0B1749"/>
              </a:solidFill>
              <a:ln>
                <a:noFill/>
              </a:ln>
            </p:spPr>
            <p:txBody>
              <a:bodyPr/>
              <a:lstStyle/>
              <a:p>
                <a:pPr defTabSz="235974">
                  <a:defRPr/>
                </a:pPr>
                <a:endParaRPr lang="en-US" sz="464" kern="0" dirty="0">
                  <a:solidFill>
                    <a:srgbClr val="58585A"/>
                  </a:solidFill>
                  <a:latin typeface="Verdana"/>
                  <a:ea typeface="標楷體" pitchFamily="65" charset="-120"/>
                  <a:cs typeface="Arial" pitchFamily="34" charset="0"/>
                </a:endParaRPr>
              </a:p>
            </p:txBody>
          </p:sp>
          <p:sp>
            <p:nvSpPr>
              <p:cNvPr id="48" name="Rectangle 43">
                <a:extLst>
                  <a:ext uri="{FF2B5EF4-FFF2-40B4-BE49-F238E27FC236}">
                    <a16:creationId xmlns:a16="http://schemas.microsoft.com/office/drawing/2014/main" id="{0E759DAE-1BF3-45B5-8F72-8617F4EB942E}"/>
                  </a:ext>
                </a:extLst>
              </p:cNvPr>
              <p:cNvSpPr/>
              <p:nvPr/>
            </p:nvSpPr>
            <p:spPr bwMode="auto">
              <a:xfrm>
                <a:off x="6823950" y="2916155"/>
                <a:ext cx="687388" cy="369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235974">
                  <a:defRPr/>
                </a:pPr>
                <a:r>
                  <a:rPr lang="zh-TW" altLang="en-US" sz="900" b="1" dirty="0">
                    <a:latin typeface="新細明體" panose="02020500000000000000" pitchFamily="18" charset="-120"/>
                  </a:rPr>
                  <a:t>轉發器</a:t>
                </a:r>
                <a:endParaRPr lang="en-US" altLang="zh-TW" sz="900" b="1" dirty="0">
                  <a:latin typeface="新細明體" panose="02020500000000000000" pitchFamily="18" charset="-120"/>
                </a:endParaRPr>
              </a:p>
              <a:p>
                <a:pPr defTabSz="235974">
                  <a:defRPr/>
                </a:pPr>
                <a:r>
                  <a:rPr lang="en-US" altLang="zh-TW" sz="900" b="1" dirty="0">
                    <a:latin typeface="新細明體" panose="02020500000000000000" pitchFamily="18" charset="-120"/>
                  </a:rPr>
                  <a:t>Repeater</a:t>
                </a:r>
                <a:r>
                  <a:rPr lang="zh-TW" altLang="en-US" sz="900" b="1" dirty="0">
                    <a:latin typeface="新細明體" panose="02020500000000000000" pitchFamily="18" charset="-120"/>
                  </a:rPr>
                  <a:t>   </a:t>
                </a:r>
                <a:r>
                  <a:rPr lang="zh-TW" altLang="en-US" sz="813" b="1" dirty="0">
                    <a:solidFill>
                      <a:srgbClr val="FF00FF"/>
                    </a:solidFill>
                    <a:latin typeface="微軟正黑體" panose="020B0604030504040204" pitchFamily="34" charset="-120"/>
                  </a:rPr>
                  <a:t> </a:t>
                </a:r>
                <a:endParaRPr lang="en-US" altLang="zh-TW" sz="813" b="1" dirty="0">
                  <a:solidFill>
                    <a:srgbClr val="FF00FF"/>
                  </a:solidFill>
                  <a:latin typeface="微軟正黑體" panose="020B0604030504040204" pitchFamily="34" charset="-120"/>
                </a:endParaRPr>
              </a:p>
            </p:txBody>
          </p:sp>
          <p:pic>
            <p:nvPicPr>
              <p:cNvPr id="4140" name="圖片 6">
                <a:extLst>
                  <a:ext uri="{FF2B5EF4-FFF2-40B4-BE49-F238E27FC236}">
                    <a16:creationId xmlns:a16="http://schemas.microsoft.com/office/drawing/2014/main" id="{252BA248-6829-40F2-B636-7FC97F9D2A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5513" y="942710"/>
                <a:ext cx="2117725" cy="1427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1" name="圖片 3">
                <a:extLst>
                  <a:ext uri="{FF2B5EF4-FFF2-40B4-BE49-F238E27FC236}">
                    <a16:creationId xmlns:a16="http://schemas.microsoft.com/office/drawing/2014/main" id="{72814FBC-44B7-43DB-B562-5104E79EEA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2181" y="2281835"/>
                <a:ext cx="1354138" cy="714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42" name="Rectangle 30">
                <a:extLst>
                  <a:ext uri="{FF2B5EF4-FFF2-40B4-BE49-F238E27FC236}">
                    <a16:creationId xmlns:a16="http://schemas.microsoft.com/office/drawing/2014/main" id="{BA25D57B-45C4-4D2E-A084-75D664E0E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95600" y="4395517"/>
                <a:ext cx="1339850" cy="230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900" b="1">
                    <a:latin typeface="新細明體" panose="02020500000000000000" pitchFamily="18" charset="-120"/>
                  </a:rPr>
                  <a:t>延伸行動訊號涵蓋範圍</a:t>
                </a:r>
                <a:endParaRPr lang="en-US" altLang="zh-TW" sz="900" b="1">
                  <a:latin typeface="新細明體" panose="02020500000000000000" pitchFamily="18" charset="-120"/>
                </a:endParaRPr>
              </a:p>
            </p:txBody>
          </p:sp>
          <p:grpSp>
            <p:nvGrpSpPr>
              <p:cNvPr id="4143" name="群組 89">
                <a:extLst>
                  <a:ext uri="{FF2B5EF4-FFF2-40B4-BE49-F238E27FC236}">
                    <a16:creationId xmlns:a16="http://schemas.microsoft.com/office/drawing/2014/main" id="{D7047C34-DD7E-456C-AD47-68ADC347C7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437389">
                <a:off x="5750802" y="1718603"/>
                <a:ext cx="828675" cy="697014"/>
                <a:chOff x="4381140" y="1430061"/>
                <a:chExt cx="1347231" cy="839008"/>
              </a:xfrm>
            </p:grpSpPr>
            <p:sp>
              <p:nvSpPr>
                <p:cNvPr id="56" name="弧形 55">
                  <a:extLst>
                    <a:ext uri="{FF2B5EF4-FFF2-40B4-BE49-F238E27FC236}">
                      <a16:creationId xmlns:a16="http://schemas.microsoft.com/office/drawing/2014/main" id="{A077EB58-45B1-452D-B630-825BE1D68A56}"/>
                    </a:ext>
                  </a:extLst>
                </p:cNvPr>
                <p:cNvSpPr/>
                <p:nvPr/>
              </p:nvSpPr>
              <p:spPr>
                <a:xfrm rot="800202">
                  <a:off x="4378780" y="1570370"/>
                  <a:ext cx="725233" cy="701300"/>
                </a:xfrm>
                <a:prstGeom prst="arc">
                  <a:avLst>
                    <a:gd name="adj1" fmla="val 16532751"/>
                    <a:gd name="adj2" fmla="val 543192"/>
                  </a:avLst>
                </a:prstGeom>
                <a:ln w="38100">
                  <a:solidFill>
                    <a:srgbClr val="00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TW" altLang="en-US"/>
                </a:p>
              </p:txBody>
            </p:sp>
            <p:sp>
              <p:nvSpPr>
                <p:cNvPr id="57" name="弧形 56">
                  <a:extLst>
                    <a:ext uri="{FF2B5EF4-FFF2-40B4-BE49-F238E27FC236}">
                      <a16:creationId xmlns:a16="http://schemas.microsoft.com/office/drawing/2014/main" id="{2C05179C-C4DB-4FFF-940F-B538EB7FCEF3}"/>
                    </a:ext>
                  </a:extLst>
                </p:cNvPr>
                <p:cNvSpPr/>
                <p:nvPr/>
              </p:nvSpPr>
              <p:spPr>
                <a:xfrm rot="570410">
                  <a:off x="4589958" y="1510303"/>
                  <a:ext cx="725233" cy="684103"/>
                </a:xfrm>
                <a:prstGeom prst="arc">
                  <a:avLst>
                    <a:gd name="adj1" fmla="val 18137857"/>
                    <a:gd name="adj2" fmla="val 543192"/>
                  </a:avLst>
                </a:prstGeom>
                <a:ln w="38100">
                  <a:solidFill>
                    <a:srgbClr val="00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TW" altLang="en-US"/>
                </a:p>
              </p:txBody>
            </p:sp>
            <p:sp>
              <p:nvSpPr>
                <p:cNvPr id="58" name="弧形 57">
                  <a:extLst>
                    <a:ext uri="{FF2B5EF4-FFF2-40B4-BE49-F238E27FC236}">
                      <a16:creationId xmlns:a16="http://schemas.microsoft.com/office/drawing/2014/main" id="{97B6B6E6-9640-495D-9227-7CF5C14AE946}"/>
                    </a:ext>
                  </a:extLst>
                </p:cNvPr>
                <p:cNvSpPr/>
                <p:nvPr/>
              </p:nvSpPr>
              <p:spPr>
                <a:xfrm rot="495646">
                  <a:off x="4778548" y="1482324"/>
                  <a:ext cx="743300" cy="687925"/>
                </a:xfrm>
                <a:prstGeom prst="arc">
                  <a:avLst>
                    <a:gd name="adj1" fmla="val 18800531"/>
                    <a:gd name="adj2" fmla="val 120335"/>
                  </a:avLst>
                </a:prstGeom>
                <a:ln w="38100">
                  <a:solidFill>
                    <a:srgbClr val="00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TW" altLang="en-US"/>
                </a:p>
              </p:txBody>
            </p:sp>
            <p:sp>
              <p:nvSpPr>
                <p:cNvPr id="59" name="弧形 58">
                  <a:extLst>
                    <a:ext uri="{FF2B5EF4-FFF2-40B4-BE49-F238E27FC236}">
                      <a16:creationId xmlns:a16="http://schemas.microsoft.com/office/drawing/2014/main" id="{F42E540A-207A-45A6-96A9-7DC70566AD67}"/>
                    </a:ext>
                  </a:extLst>
                </p:cNvPr>
                <p:cNvSpPr/>
                <p:nvPr/>
              </p:nvSpPr>
              <p:spPr>
                <a:xfrm rot="21399589">
                  <a:off x="4999887" y="1432174"/>
                  <a:ext cx="725233" cy="682191"/>
                </a:xfrm>
                <a:prstGeom prst="arc">
                  <a:avLst>
                    <a:gd name="adj1" fmla="val 19846349"/>
                    <a:gd name="adj2" fmla="val 543192"/>
                  </a:avLst>
                </a:prstGeom>
                <a:ln w="38100">
                  <a:solidFill>
                    <a:srgbClr val="00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TW" altLang="en-US"/>
                </a:p>
              </p:txBody>
            </p:sp>
          </p:grpSp>
          <p:pic>
            <p:nvPicPr>
              <p:cNvPr id="4144" name="圖片 7">
                <a:extLst>
                  <a:ext uri="{FF2B5EF4-FFF2-40B4-BE49-F238E27FC236}">
                    <a16:creationId xmlns:a16="http://schemas.microsoft.com/office/drawing/2014/main" id="{017C78DC-DDCD-419F-8F0E-3D28E28B2B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465" r="5022"/>
              <a:stretch>
                <a:fillRect/>
              </a:stretch>
            </p:blipFill>
            <p:spPr bwMode="auto">
              <a:xfrm>
                <a:off x="4764964" y="4498719"/>
                <a:ext cx="544513" cy="4080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45" name="文字方塊 36">
                <a:extLst>
                  <a:ext uri="{FF2B5EF4-FFF2-40B4-BE49-F238E27FC236}">
                    <a16:creationId xmlns:a16="http://schemas.microsoft.com/office/drawing/2014/main" id="{3766B793-C4AC-474B-9E3E-01F958C884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96900" y="1813868"/>
                <a:ext cx="800100" cy="276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200" b="1">
                    <a:latin typeface="標楷體" panose="03000509000000000000" pitchFamily="65" charset="-120"/>
                    <a:ea typeface="標楷體" panose="03000509000000000000" pitchFamily="65" charset="-120"/>
                  </a:rPr>
                  <a:t>中繼通訊</a:t>
                </a:r>
                <a:endParaRPr lang="zh-TW" altLang="en-US" sz="1200" b="1">
                  <a:latin typeface="標楷體" panose="03000509000000000000" pitchFamily="65" charset="-120"/>
                  <a:ea typeface="標楷體" panose="03000509000000000000" pitchFamily="65" charset="-12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0" name="Picture 4">
            <a:extLst>
              <a:ext uri="{FF2B5EF4-FFF2-40B4-BE49-F238E27FC236}">
                <a16:creationId xmlns:a16="http://schemas.microsoft.com/office/drawing/2014/main" id="{199B8B8A-B749-41BD-B221-481819ACE9E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68027"/>
            <a:ext cx="12192000" cy="409007"/>
          </a:xfrm>
          <a:prstGeom prst="rect">
            <a:avLst/>
          </a:prstGeom>
        </p:spPr>
      </p:pic>
      <p:pic>
        <p:nvPicPr>
          <p:cNvPr id="61" name="Picture 20">
            <a:extLst>
              <a:ext uri="{FF2B5EF4-FFF2-40B4-BE49-F238E27FC236}">
                <a16:creationId xmlns:a16="http://schemas.microsoft.com/office/drawing/2014/main" id="{225C4FB3-8701-43D5-97C0-2C6485BDBBF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22" y="97688"/>
            <a:ext cx="3427001" cy="879336"/>
          </a:xfrm>
          <a:prstGeom prst="rect">
            <a:avLst/>
          </a:prstGeom>
        </p:spPr>
      </p:pic>
      <p:pic>
        <p:nvPicPr>
          <p:cNvPr id="62" name="Picture 10">
            <a:extLst>
              <a:ext uri="{FF2B5EF4-FFF2-40B4-BE49-F238E27FC236}">
                <a16:creationId xmlns:a16="http://schemas.microsoft.com/office/drawing/2014/main" id="{90F6394B-9716-458D-8ACB-070EA35CB80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8472" y="97688"/>
            <a:ext cx="1168515" cy="72296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5871A3A-D656-46CA-A264-385187EB6E65}"/>
              </a:ext>
            </a:extLst>
          </p:cNvPr>
          <p:cNvSpPr txBox="1"/>
          <p:nvPr/>
        </p:nvSpPr>
        <p:spPr>
          <a:xfrm>
            <a:off x="826827" y="5913801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highlight>
                  <a:srgbClr val="00808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無人機空中基地台系統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Custom 26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954F72"/>
      </a:accent1>
      <a:accent2>
        <a:srgbClr val="0F3955"/>
      </a:accent2>
      <a:accent3>
        <a:srgbClr val="BBC3CD"/>
      </a:accent3>
      <a:accent4>
        <a:srgbClr val="484848"/>
      </a:accent4>
      <a:accent5>
        <a:srgbClr val="1F1F26"/>
      </a:accent5>
      <a:accent6>
        <a:srgbClr val="F2CAA2"/>
      </a:accent6>
      <a:hlink>
        <a:srgbClr val="00194C"/>
      </a:hlink>
      <a:folHlink>
        <a:srgbClr val="954F72"/>
      </a:folHlink>
    </a:clrScheme>
    <a:fontScheme name="MSFT template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ICK TO ADD TITLE" id="{634D9E51-4949-4732-B929-C29E3E42414E}" vid="{5842DBD6-7D6C-4C1A-8AA9-69FB39037E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1733</Words>
  <Application>Microsoft Office PowerPoint</Application>
  <PresentationFormat>寬螢幕</PresentationFormat>
  <Paragraphs>379</Paragraphs>
  <Slides>43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63" baseType="lpstr">
      <vt:lpstr>Helvetica Light</vt:lpstr>
      <vt:lpstr>Microsoft JhengHei UI</vt:lpstr>
      <vt:lpstr>Microsoft YaHei</vt:lpstr>
      <vt:lpstr>Microsoft YaHei UI</vt:lpstr>
      <vt:lpstr>Raleway</vt:lpstr>
      <vt:lpstr>Microsoft JhengHei</vt:lpstr>
      <vt:lpstr>Microsoft JhengHei</vt:lpstr>
      <vt:lpstr>新細明體</vt:lpstr>
      <vt:lpstr>標楷體</vt:lpstr>
      <vt:lpstr>Arial</vt:lpstr>
      <vt:lpstr>Arial Black</vt:lpstr>
      <vt:lpstr>Calibri</vt:lpstr>
      <vt:lpstr>Calibri Light</vt:lpstr>
      <vt:lpstr>Constantia</vt:lpstr>
      <vt:lpstr>Corbel</vt:lpstr>
      <vt:lpstr>Dubai Medium</vt:lpstr>
      <vt:lpstr>Times New Roman</vt:lpstr>
      <vt:lpstr>Verdana</vt:lpstr>
      <vt:lpstr>Wingdings</vt:lpstr>
      <vt:lpstr>Office Theme</vt:lpstr>
      <vt:lpstr>PowerPoint 簡報</vt:lpstr>
      <vt:lpstr>PowerPoint 簡報</vt:lpstr>
      <vt:lpstr>PowerPoint 簡報</vt:lpstr>
      <vt:lpstr>雷虎科技股份有限公司 Thunder Tiger Corporation</vt:lpstr>
      <vt:lpstr>PowerPoint 簡報</vt:lpstr>
      <vt:lpstr>PowerPoint 簡報</vt:lpstr>
      <vt:lpstr>PowerPoint 簡報</vt:lpstr>
      <vt:lpstr>PowerPoint 簡報</vt:lpstr>
      <vt:lpstr>PowerPoint 簡報</vt:lpstr>
      <vt:lpstr>回顧與成果</vt:lpstr>
      <vt:lpstr>航太暨國防工業展</vt:lpstr>
      <vt:lpstr>5G領航</vt:lpstr>
      <vt:lpstr>國家921防災日演練</vt:lpstr>
      <vt:lpstr>NCC防汛演練</vt:lpstr>
      <vt:lpstr>5G領航週年</vt:lpstr>
      <vt:lpstr>漢光演習</vt:lpstr>
      <vt:lpstr>PowerPoint 簡報</vt:lpstr>
      <vt:lpstr>與電信公司多方面合作</vt:lpstr>
      <vt:lpstr>雷虎生技股份有限公司 TTBIO Corporation</vt:lpstr>
      <vt:lpstr>PowerPoint 簡報</vt:lpstr>
      <vt:lpstr>進行中專案(5G+AI)</vt:lpstr>
      <vt:lpstr>無人機航管/軌道巡檢</vt:lpstr>
      <vt:lpstr>海岸微小物件辨識</vt:lpstr>
      <vt:lpstr>新產品發  RAPTOR EMS 250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在胡伯奇執行長的引薦下與政大、交大及科技部進行海、陸、空無人載具產學合作</vt:lpstr>
      <vt:lpstr>PowerPoint 簡報</vt:lpstr>
      <vt:lpstr>PowerPoint 簡報</vt:lpstr>
      <vt:lpstr>受邀參加2021/9/16-2021/9/18於南港展覽館1館展出  超過160家廠商參展，超過43000業者觀展  與中華電信再次共展 </vt:lpstr>
      <vt:lpstr>PowerPoint 簡報</vt:lpstr>
      <vt:lpstr>無菌包材事業</vt:lpstr>
      <vt:lpstr>PowerPoint 簡報</vt:lpstr>
      <vt:lpstr>PowerPoint 簡報</vt:lpstr>
      <vt:lpstr>PowerPoint 簡報</vt:lpstr>
      <vt:lpstr>PowerPoint 簡報</vt:lpstr>
      <vt:lpstr>近兩年損益YOY比較</vt:lpstr>
      <vt:lpstr>敬請指教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Kwanzu Chen</dc:creator>
  <cp:lastModifiedBy>卓宜儒</cp:lastModifiedBy>
  <cp:revision>216</cp:revision>
  <cp:lastPrinted>2020-12-28T10:05:29Z</cp:lastPrinted>
  <dcterms:created xsi:type="dcterms:W3CDTF">2020-10-06T04:03:12Z</dcterms:created>
  <dcterms:modified xsi:type="dcterms:W3CDTF">2020-12-28T10:12:05Z</dcterms:modified>
</cp:coreProperties>
</file>