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96" r:id="rId2"/>
    <p:sldId id="275" r:id="rId3"/>
    <p:sldId id="2631" r:id="rId4"/>
    <p:sldId id="2565" r:id="rId5"/>
    <p:sldId id="2598" r:id="rId6"/>
    <p:sldId id="2647" r:id="rId7"/>
    <p:sldId id="331" r:id="rId8"/>
    <p:sldId id="2634" r:id="rId9"/>
    <p:sldId id="2635" r:id="rId10"/>
    <p:sldId id="2636" r:id="rId11"/>
    <p:sldId id="2601" r:id="rId12"/>
    <p:sldId id="2600" r:id="rId13"/>
    <p:sldId id="2602" r:id="rId14"/>
    <p:sldId id="2603" r:id="rId15"/>
    <p:sldId id="2605" r:id="rId16"/>
    <p:sldId id="2606" r:id="rId17"/>
    <p:sldId id="2627" r:id="rId18"/>
    <p:sldId id="2637" r:id="rId19"/>
    <p:sldId id="2599" r:id="rId20"/>
    <p:sldId id="2630" r:id="rId21"/>
    <p:sldId id="2638" r:id="rId22"/>
    <p:sldId id="2607" r:id="rId23"/>
    <p:sldId id="2608" r:id="rId24"/>
    <p:sldId id="2639" r:id="rId25"/>
    <p:sldId id="2615" r:id="rId26"/>
    <p:sldId id="2640" r:id="rId27"/>
    <p:sldId id="2641" r:id="rId28"/>
    <p:sldId id="2611" r:id="rId29"/>
    <p:sldId id="2642" r:id="rId30"/>
    <p:sldId id="2643" r:id="rId31"/>
    <p:sldId id="2612" r:id="rId32"/>
    <p:sldId id="2644" r:id="rId33"/>
    <p:sldId id="2645" r:id="rId34"/>
    <p:sldId id="2646" r:id="rId35"/>
    <p:sldId id="2555" r:id="rId36"/>
    <p:sldId id="344" r:id="rId37"/>
    <p:sldId id="378" r:id="rId38"/>
    <p:sldId id="2633" r:id="rId39"/>
    <p:sldId id="326" r:id="rId40"/>
    <p:sldId id="328" r:id="rId41"/>
    <p:sldId id="379" r:id="rId42"/>
    <p:sldId id="387" r:id="rId43"/>
    <p:sldId id="2624" r:id="rId44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CCFFFF"/>
    <a:srgbClr val="99CCFF"/>
    <a:srgbClr val="CCECFF"/>
    <a:srgbClr val="A1ABD7"/>
    <a:srgbClr val="84A9F4"/>
    <a:srgbClr val="98B7F6"/>
    <a:srgbClr val="003399"/>
    <a:srgbClr val="FFE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7F777C-BC57-48F3-B0D4-42D5988C7B7D}" v="113" dt="2020-10-06T08:27:10.996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91" autoAdjust="0"/>
    <p:restoredTop sz="95280" autoAdjust="0"/>
  </p:normalViewPr>
  <p:slideViewPr>
    <p:cSldViewPr snapToGrid="0" snapToObjects="1" showGuides="1">
      <p:cViewPr varScale="1">
        <p:scale>
          <a:sx n="67" d="100"/>
          <a:sy n="67" d="100"/>
        </p:scale>
        <p:origin x="944" y="5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441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5136"/>
    </p:cViewPr>
  </p:sorterViewPr>
  <p:notesViewPr>
    <p:cSldViewPr snapToGrid="0" snapToObjects="1">
      <p:cViewPr varScale="1">
        <p:scale>
          <a:sx n="60" d="100"/>
          <a:sy n="60" d="100"/>
        </p:scale>
        <p:origin x="3187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FB27FD-B648-4467-BA59-3260021F1D3D}" type="doc">
      <dgm:prSet loTypeId="urn:microsoft.com/office/officeart/2005/8/layout/hProcess11" loCatId="process" qsTypeId="urn:microsoft.com/office/officeart/2005/8/quickstyle/simple1" qsCatId="simple" csTypeId="urn:microsoft.com/office/officeart/2005/8/colors/accent2_2" csCatId="accent2" phldr="1"/>
      <dgm:spPr/>
    </dgm:pt>
    <dgm:pt modelId="{6F9EEA95-1097-4068-AB73-D70D52539B48}">
      <dgm:prSet phldrT="[文字]" custT="1"/>
      <dgm:spPr/>
      <dgm:t>
        <a:bodyPr/>
        <a:lstStyle/>
        <a:p>
          <a:r>
            <a:rPr lang="en-US" altLang="zh-TW" sz="1600" b="1" dirty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1998</a:t>
          </a:r>
          <a:r>
            <a:rPr lang="zh-TW" altLang="en-US" sz="1600" b="1" dirty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年微型渦輪噴射引擎金質獎</a:t>
          </a:r>
        </a:p>
      </dgm:t>
    </dgm:pt>
    <dgm:pt modelId="{1F54F0D0-1804-4D7A-B746-027FCCB4A20A}" type="parTrans" cxnId="{4656FDB2-F2F4-4965-A652-1127456D2A49}">
      <dgm:prSet/>
      <dgm:spPr/>
      <dgm:t>
        <a:bodyPr/>
        <a:lstStyle/>
        <a:p>
          <a:endParaRPr lang="zh-TW" altLang="en-US"/>
        </a:p>
      </dgm:t>
    </dgm:pt>
    <dgm:pt modelId="{31E05561-6138-4E49-929C-C820D0559F61}" type="sibTrans" cxnId="{4656FDB2-F2F4-4965-A652-1127456D2A49}">
      <dgm:prSet/>
      <dgm:spPr/>
      <dgm:t>
        <a:bodyPr/>
        <a:lstStyle/>
        <a:p>
          <a:endParaRPr lang="zh-TW" altLang="en-US"/>
        </a:p>
      </dgm:t>
    </dgm:pt>
    <dgm:pt modelId="{0F750D55-7FE6-4296-B1E4-75621E2DAC4A}" type="pres">
      <dgm:prSet presAssocID="{D7FB27FD-B648-4467-BA59-3260021F1D3D}" presName="Name0" presStyleCnt="0">
        <dgm:presLayoutVars>
          <dgm:dir/>
          <dgm:resizeHandles val="exact"/>
        </dgm:presLayoutVars>
      </dgm:prSet>
      <dgm:spPr/>
    </dgm:pt>
    <dgm:pt modelId="{2AA98F3C-1BBE-472A-B7CA-157800849FBE}" type="pres">
      <dgm:prSet presAssocID="{D7FB27FD-B648-4467-BA59-3260021F1D3D}" presName="arrow" presStyleLbl="bgShp" presStyleIdx="0" presStyleCnt="1" custAng="20218789" custScaleY="29409" custLinFactNeighborX="-1505" custLinFactNeighborY="2178"/>
      <dgm:spPr>
        <a:solidFill>
          <a:srgbClr val="F159C6"/>
        </a:solidFill>
      </dgm:spPr>
    </dgm:pt>
    <dgm:pt modelId="{1442D4F1-120E-418A-914D-47A46E162FE1}" type="pres">
      <dgm:prSet presAssocID="{D7FB27FD-B648-4467-BA59-3260021F1D3D}" presName="points" presStyleCnt="0"/>
      <dgm:spPr/>
    </dgm:pt>
    <dgm:pt modelId="{9D8E3B8B-DF02-4758-92FA-484858580FA9}" type="pres">
      <dgm:prSet presAssocID="{6F9EEA95-1097-4068-AB73-D70D52539B48}" presName="compositeA" presStyleCnt="0"/>
      <dgm:spPr/>
    </dgm:pt>
    <dgm:pt modelId="{C6C79182-2867-45E7-BDEB-FC15DAE30E8B}" type="pres">
      <dgm:prSet presAssocID="{6F9EEA95-1097-4068-AB73-D70D52539B48}" presName="textA" presStyleLbl="revTx" presStyleIdx="0" presStyleCnt="1" custScaleX="32547" custScaleY="24985" custLinFactY="61620" custLinFactNeighborX="-9692" custLinFactNeighborY="100000">
        <dgm:presLayoutVars>
          <dgm:bulletEnabled val="1"/>
        </dgm:presLayoutVars>
      </dgm:prSet>
      <dgm:spPr/>
    </dgm:pt>
    <dgm:pt modelId="{6940E996-6588-49F8-8509-51FC85EE08C0}" type="pres">
      <dgm:prSet presAssocID="{6F9EEA95-1097-4068-AB73-D70D52539B48}" presName="circleA" presStyleLbl="node1" presStyleIdx="0" presStyleCnt="1" custScaleX="54542" custScaleY="54542" custLinFactX="-400000" custLinFactY="200000" custLinFactNeighborX="-463061" custLinFactNeighborY="282637"/>
      <dgm:spPr>
        <a:solidFill>
          <a:srgbClr val="FFFF00"/>
        </a:solidFill>
      </dgm:spPr>
    </dgm:pt>
    <dgm:pt modelId="{E4B7FF6D-AA49-4FC8-B6BC-AB62A020B497}" type="pres">
      <dgm:prSet presAssocID="{6F9EEA95-1097-4068-AB73-D70D52539B48}" presName="spaceA" presStyleCnt="0"/>
      <dgm:spPr/>
    </dgm:pt>
  </dgm:ptLst>
  <dgm:cxnLst>
    <dgm:cxn modelId="{4656FDB2-F2F4-4965-A652-1127456D2A49}" srcId="{D7FB27FD-B648-4467-BA59-3260021F1D3D}" destId="{6F9EEA95-1097-4068-AB73-D70D52539B48}" srcOrd="0" destOrd="0" parTransId="{1F54F0D0-1804-4D7A-B746-027FCCB4A20A}" sibTransId="{31E05561-6138-4E49-929C-C820D0559F61}"/>
    <dgm:cxn modelId="{C81E37B6-7E09-4C86-8CCE-30DD754F06B6}" type="presOf" srcId="{6F9EEA95-1097-4068-AB73-D70D52539B48}" destId="{C6C79182-2867-45E7-BDEB-FC15DAE30E8B}" srcOrd="0" destOrd="0" presId="urn:microsoft.com/office/officeart/2005/8/layout/hProcess11"/>
    <dgm:cxn modelId="{3F89CBE3-DF72-4377-A8E9-10B3DFD2F797}" type="presOf" srcId="{D7FB27FD-B648-4467-BA59-3260021F1D3D}" destId="{0F750D55-7FE6-4296-B1E4-75621E2DAC4A}" srcOrd="0" destOrd="0" presId="urn:microsoft.com/office/officeart/2005/8/layout/hProcess11"/>
    <dgm:cxn modelId="{612536E4-2AEE-4530-A69C-9F43765EC30E}" type="presParOf" srcId="{0F750D55-7FE6-4296-B1E4-75621E2DAC4A}" destId="{2AA98F3C-1BBE-472A-B7CA-157800849FBE}" srcOrd="0" destOrd="0" presId="urn:microsoft.com/office/officeart/2005/8/layout/hProcess11"/>
    <dgm:cxn modelId="{AB10C762-CF8E-4214-8726-38BC4CFE8CF3}" type="presParOf" srcId="{0F750D55-7FE6-4296-B1E4-75621E2DAC4A}" destId="{1442D4F1-120E-418A-914D-47A46E162FE1}" srcOrd="1" destOrd="0" presId="urn:microsoft.com/office/officeart/2005/8/layout/hProcess11"/>
    <dgm:cxn modelId="{E89B0D14-C52D-4EF7-9EDD-5B66D53F3060}" type="presParOf" srcId="{1442D4F1-120E-418A-914D-47A46E162FE1}" destId="{9D8E3B8B-DF02-4758-92FA-484858580FA9}" srcOrd="0" destOrd="0" presId="urn:microsoft.com/office/officeart/2005/8/layout/hProcess11"/>
    <dgm:cxn modelId="{65A45066-097D-4193-BC68-1B011D30EEDC}" type="presParOf" srcId="{9D8E3B8B-DF02-4758-92FA-484858580FA9}" destId="{C6C79182-2867-45E7-BDEB-FC15DAE30E8B}" srcOrd="0" destOrd="0" presId="urn:microsoft.com/office/officeart/2005/8/layout/hProcess11"/>
    <dgm:cxn modelId="{05527268-1E94-482A-8468-607B8FAB1498}" type="presParOf" srcId="{9D8E3B8B-DF02-4758-92FA-484858580FA9}" destId="{6940E996-6588-49F8-8509-51FC85EE08C0}" srcOrd="1" destOrd="0" presId="urn:microsoft.com/office/officeart/2005/8/layout/hProcess11"/>
    <dgm:cxn modelId="{F1DD34DB-705E-43E9-B9A4-FD6E1ED2ADA0}" type="presParOf" srcId="{9D8E3B8B-DF02-4758-92FA-484858580FA9}" destId="{E4B7FF6D-AA49-4FC8-B6BC-AB62A020B497}" srcOrd="2" destOrd="0" presId="urn:microsoft.com/office/officeart/2005/8/layout/hProcess1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94EE4C-5F0C-44A8-B388-88A2159CE859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CA7C2141-4FA9-4503-A599-FA2455368BAF}">
      <dgm:prSet phldrT="[文字]" custT="1"/>
      <dgm:spPr/>
      <dgm:t>
        <a:bodyPr/>
        <a:lstStyle/>
        <a:p>
          <a:r>
            <a: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rPr>
            <a:t>消費級</a:t>
          </a:r>
        </a:p>
      </dgm:t>
    </dgm:pt>
    <dgm:pt modelId="{48ECD8BE-1E33-4521-945F-7BC6C10809E9}" type="parTrans" cxnId="{B1CFC7E3-2A83-4779-A6A2-377586540261}">
      <dgm:prSet/>
      <dgm:spPr/>
      <dgm:t>
        <a:bodyPr/>
        <a:lstStyle/>
        <a:p>
          <a:endParaRPr lang="zh-TW" altLang="en-US"/>
        </a:p>
      </dgm:t>
    </dgm:pt>
    <dgm:pt modelId="{C94B8D73-E351-4595-9CB4-F0009FC5685C}" type="sibTrans" cxnId="{B1CFC7E3-2A83-4779-A6A2-377586540261}">
      <dgm:prSet/>
      <dgm:spPr/>
      <dgm:t>
        <a:bodyPr/>
        <a:lstStyle/>
        <a:p>
          <a:endParaRPr lang="zh-TW" altLang="en-US"/>
        </a:p>
      </dgm:t>
    </dgm:pt>
    <dgm:pt modelId="{E161DD8B-3406-4B51-80C0-12A911665973}">
      <dgm:prSet phldrT="[文字]" custT="1"/>
      <dgm:spPr/>
      <dgm:t>
        <a:bodyPr/>
        <a:lstStyle/>
        <a:p>
          <a:r>
            <a:rPr lang="en-US" altLang="en-US" sz="2000" b="1" dirty="0">
              <a:solidFill>
                <a:srgbClr val="0033C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rPr>
            <a:t>Industrial grade</a:t>
          </a:r>
          <a:endParaRPr lang="zh-TW" altLang="en-US" sz="2000" b="1" dirty="0">
            <a:solidFill>
              <a:srgbClr val="0033CC"/>
            </a:solidFill>
            <a:latin typeface="Arial" panose="020B0604020202020204" pitchFamily="34" charset="0"/>
            <a:ea typeface="標楷體" panose="03000509000000000000" pitchFamily="65" charset="-120"/>
            <a:cs typeface="Arial" panose="020B0604020202020204" pitchFamily="34" charset="0"/>
          </a:endParaRPr>
        </a:p>
      </dgm:t>
    </dgm:pt>
    <dgm:pt modelId="{8EF96F3B-638C-464C-B9E2-6753BB3CCEE5}" type="parTrans" cxnId="{65BB60AA-9E34-4BA6-9F7F-2C2F4CF06A90}">
      <dgm:prSet/>
      <dgm:spPr/>
      <dgm:t>
        <a:bodyPr/>
        <a:lstStyle/>
        <a:p>
          <a:endParaRPr lang="zh-TW" altLang="en-US"/>
        </a:p>
      </dgm:t>
    </dgm:pt>
    <dgm:pt modelId="{AE97868B-82BF-4A00-A186-33DAF2BEF26F}" type="sibTrans" cxnId="{65BB60AA-9E34-4BA6-9F7F-2C2F4CF06A90}">
      <dgm:prSet/>
      <dgm:spPr/>
      <dgm:t>
        <a:bodyPr/>
        <a:lstStyle/>
        <a:p>
          <a:endParaRPr lang="zh-TW" altLang="en-US"/>
        </a:p>
      </dgm:t>
    </dgm:pt>
    <dgm:pt modelId="{93C66B81-4DB1-46E1-9A3E-26FFD44A7670}">
      <dgm:prSet phldrT="[文字]" custT="1"/>
      <dgm:spPr/>
      <dgm:t>
        <a:bodyPr/>
        <a:lstStyle/>
        <a:p>
          <a:r>
            <a:rPr lang="en-US" altLang="en-US" sz="2400" b="1" dirty="0">
              <a:solidFill>
                <a:srgbClr val="0033C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rPr>
            <a:t>Aerospace military grade</a:t>
          </a:r>
          <a:endParaRPr lang="zh-TW" altLang="en-US" sz="2400" b="1" dirty="0">
            <a:solidFill>
              <a:srgbClr val="0033CC"/>
            </a:solidFill>
            <a:latin typeface="Arial" panose="020B0604020202020204" pitchFamily="34" charset="0"/>
            <a:ea typeface="標楷體" panose="03000509000000000000" pitchFamily="65" charset="-120"/>
            <a:cs typeface="Arial" panose="020B0604020202020204" pitchFamily="34" charset="0"/>
          </a:endParaRPr>
        </a:p>
      </dgm:t>
    </dgm:pt>
    <dgm:pt modelId="{97A6F8EB-5BBB-4DD5-8F59-B824E3383E4D}" type="parTrans" cxnId="{1C538BC5-3404-4CA1-8B15-8910865C7122}">
      <dgm:prSet/>
      <dgm:spPr/>
      <dgm:t>
        <a:bodyPr/>
        <a:lstStyle/>
        <a:p>
          <a:endParaRPr lang="zh-TW" altLang="en-US"/>
        </a:p>
      </dgm:t>
    </dgm:pt>
    <dgm:pt modelId="{20FE1E69-E22F-4131-ADF1-DBCF23B3D56B}" type="sibTrans" cxnId="{1C538BC5-3404-4CA1-8B15-8910865C7122}">
      <dgm:prSet/>
      <dgm:spPr/>
      <dgm:t>
        <a:bodyPr/>
        <a:lstStyle/>
        <a:p>
          <a:endParaRPr lang="zh-TW" altLang="en-US"/>
        </a:p>
      </dgm:t>
    </dgm:pt>
    <dgm:pt modelId="{C1565B7F-861E-4395-8AA5-FA7D80F8E26E}" type="pres">
      <dgm:prSet presAssocID="{C294EE4C-5F0C-44A8-B388-88A2159CE859}" presName="arrowDiagram" presStyleCnt="0">
        <dgm:presLayoutVars>
          <dgm:chMax val="5"/>
          <dgm:dir/>
          <dgm:resizeHandles val="exact"/>
        </dgm:presLayoutVars>
      </dgm:prSet>
      <dgm:spPr/>
    </dgm:pt>
    <dgm:pt modelId="{E6E7CD91-50E8-4C1A-A0B0-5C5C412D67EB}" type="pres">
      <dgm:prSet presAssocID="{C294EE4C-5F0C-44A8-B388-88A2159CE859}" presName="arrow" presStyleLbl="bgShp" presStyleIdx="0" presStyleCnt="1" custAng="21174683" custScaleX="97877" custScaleY="66856" custLinFactNeighborX="-2180" custLinFactNeighborY="7708"/>
      <dgm:spPr>
        <a:solidFill>
          <a:srgbClr val="FF0000"/>
        </a:solidFill>
      </dgm:spPr>
    </dgm:pt>
    <dgm:pt modelId="{A9ABF364-31B9-416B-8ACE-AC48689FE8EA}" type="pres">
      <dgm:prSet presAssocID="{C294EE4C-5F0C-44A8-B388-88A2159CE859}" presName="arrowDiagram3" presStyleCnt="0"/>
      <dgm:spPr/>
    </dgm:pt>
    <dgm:pt modelId="{3A85274C-194D-4AD9-9EF8-38AC8CCA46E3}" type="pres">
      <dgm:prSet presAssocID="{CA7C2141-4FA9-4503-A599-FA2455368BAF}" presName="bullet3a" presStyleLbl="node1" presStyleIdx="0" presStyleCnt="3" custLinFactY="2902" custLinFactNeighborX="28847" custLinFactNeighborY="100000"/>
      <dgm:spPr/>
    </dgm:pt>
    <dgm:pt modelId="{9B9FC6AB-C020-4635-9800-33A1AEE4B4A4}" type="pres">
      <dgm:prSet presAssocID="{CA7C2141-4FA9-4503-A599-FA2455368BAF}" presName="textBox3a" presStyleLbl="revTx" presStyleIdx="0" presStyleCnt="3" custLinFactNeighborX="12375" custLinFactNeighborY="801">
        <dgm:presLayoutVars>
          <dgm:bulletEnabled val="1"/>
        </dgm:presLayoutVars>
      </dgm:prSet>
      <dgm:spPr/>
    </dgm:pt>
    <dgm:pt modelId="{C59C03EF-61DD-4F49-8EB1-7B2D105B8C04}" type="pres">
      <dgm:prSet presAssocID="{E161DD8B-3406-4B51-80C0-12A911665973}" presName="bullet3b" presStyleLbl="node1" presStyleIdx="1" presStyleCnt="3" custScaleX="55209" custScaleY="63823" custLinFactX="18690" custLinFactY="7568" custLinFactNeighborX="100000" custLinFactNeighborY="100000"/>
      <dgm:spPr/>
    </dgm:pt>
    <dgm:pt modelId="{3AC38A6C-3DEE-4955-86EA-44C12F1CE221}" type="pres">
      <dgm:prSet presAssocID="{E161DD8B-3406-4B51-80C0-12A911665973}" presName="textBox3b" presStyleLbl="revTx" presStyleIdx="1" presStyleCnt="3" custScaleX="78558" custScaleY="26527" custLinFactNeighborX="9620" custLinFactNeighborY="-37091">
        <dgm:presLayoutVars>
          <dgm:bulletEnabled val="1"/>
        </dgm:presLayoutVars>
      </dgm:prSet>
      <dgm:spPr/>
    </dgm:pt>
    <dgm:pt modelId="{2EF41F14-5269-4D8D-ABBC-6CD70FA1A1CE}" type="pres">
      <dgm:prSet presAssocID="{93C66B81-4DB1-46E1-9A3E-26FFD44A7670}" presName="bullet3c" presStyleLbl="node1" presStyleIdx="2" presStyleCnt="3" custScaleX="50720" custScaleY="46281" custLinFactY="13851" custLinFactNeighborX="-3781" custLinFactNeighborY="100000"/>
      <dgm:spPr/>
    </dgm:pt>
    <dgm:pt modelId="{36687DE2-80F8-4F92-8959-2051EE58F66E}" type="pres">
      <dgm:prSet presAssocID="{93C66B81-4DB1-46E1-9A3E-26FFD44A7670}" presName="textBox3c" presStyleLbl="revTx" presStyleIdx="2" presStyleCnt="3" custScaleX="111128" custScaleY="34773" custLinFactNeighborX="2" custLinFactNeighborY="-38432">
        <dgm:presLayoutVars>
          <dgm:bulletEnabled val="1"/>
        </dgm:presLayoutVars>
      </dgm:prSet>
      <dgm:spPr/>
    </dgm:pt>
  </dgm:ptLst>
  <dgm:cxnLst>
    <dgm:cxn modelId="{C8822E12-0643-4BB7-BE88-DCBEE94EC81D}" type="presOf" srcId="{C294EE4C-5F0C-44A8-B388-88A2159CE859}" destId="{C1565B7F-861E-4395-8AA5-FA7D80F8E26E}" srcOrd="0" destOrd="0" presId="urn:microsoft.com/office/officeart/2005/8/layout/arrow2"/>
    <dgm:cxn modelId="{65BB60AA-9E34-4BA6-9F7F-2C2F4CF06A90}" srcId="{C294EE4C-5F0C-44A8-B388-88A2159CE859}" destId="{E161DD8B-3406-4B51-80C0-12A911665973}" srcOrd="1" destOrd="0" parTransId="{8EF96F3B-638C-464C-B9E2-6753BB3CCEE5}" sibTransId="{AE97868B-82BF-4A00-A186-33DAF2BEF26F}"/>
    <dgm:cxn modelId="{1C538BC5-3404-4CA1-8B15-8910865C7122}" srcId="{C294EE4C-5F0C-44A8-B388-88A2159CE859}" destId="{93C66B81-4DB1-46E1-9A3E-26FFD44A7670}" srcOrd="2" destOrd="0" parTransId="{97A6F8EB-5BBB-4DD5-8F59-B824E3383E4D}" sibTransId="{20FE1E69-E22F-4131-ADF1-DBCF23B3D56B}"/>
    <dgm:cxn modelId="{F54FABE3-03AF-46A2-833A-16D2407D0FF6}" type="presOf" srcId="{E161DD8B-3406-4B51-80C0-12A911665973}" destId="{3AC38A6C-3DEE-4955-86EA-44C12F1CE221}" srcOrd="0" destOrd="0" presId="urn:microsoft.com/office/officeart/2005/8/layout/arrow2"/>
    <dgm:cxn modelId="{B1CFC7E3-2A83-4779-A6A2-377586540261}" srcId="{C294EE4C-5F0C-44A8-B388-88A2159CE859}" destId="{CA7C2141-4FA9-4503-A599-FA2455368BAF}" srcOrd="0" destOrd="0" parTransId="{48ECD8BE-1E33-4521-945F-7BC6C10809E9}" sibTransId="{C94B8D73-E351-4595-9CB4-F0009FC5685C}"/>
    <dgm:cxn modelId="{33BD6FED-F492-4C44-9235-B01D4078E040}" type="presOf" srcId="{93C66B81-4DB1-46E1-9A3E-26FFD44A7670}" destId="{36687DE2-80F8-4F92-8959-2051EE58F66E}" srcOrd="0" destOrd="0" presId="urn:microsoft.com/office/officeart/2005/8/layout/arrow2"/>
    <dgm:cxn modelId="{7AA619F0-72C1-4F85-A90F-FBA0F3EB9F5F}" type="presOf" srcId="{CA7C2141-4FA9-4503-A599-FA2455368BAF}" destId="{9B9FC6AB-C020-4635-9800-33A1AEE4B4A4}" srcOrd="0" destOrd="0" presId="urn:microsoft.com/office/officeart/2005/8/layout/arrow2"/>
    <dgm:cxn modelId="{698696C6-F254-4502-98DD-01D45D09EF25}" type="presParOf" srcId="{C1565B7F-861E-4395-8AA5-FA7D80F8E26E}" destId="{E6E7CD91-50E8-4C1A-A0B0-5C5C412D67EB}" srcOrd="0" destOrd="0" presId="urn:microsoft.com/office/officeart/2005/8/layout/arrow2"/>
    <dgm:cxn modelId="{740E0685-02A3-4BC4-8E1E-3B1AFC5E6B53}" type="presParOf" srcId="{C1565B7F-861E-4395-8AA5-FA7D80F8E26E}" destId="{A9ABF364-31B9-416B-8ACE-AC48689FE8EA}" srcOrd="1" destOrd="0" presId="urn:microsoft.com/office/officeart/2005/8/layout/arrow2"/>
    <dgm:cxn modelId="{0FF001EC-0F49-4FB6-BA2D-E37F53A4A864}" type="presParOf" srcId="{A9ABF364-31B9-416B-8ACE-AC48689FE8EA}" destId="{3A85274C-194D-4AD9-9EF8-38AC8CCA46E3}" srcOrd="0" destOrd="0" presId="urn:microsoft.com/office/officeart/2005/8/layout/arrow2"/>
    <dgm:cxn modelId="{844B09AD-D325-4A46-B0C4-E069D129993E}" type="presParOf" srcId="{A9ABF364-31B9-416B-8ACE-AC48689FE8EA}" destId="{9B9FC6AB-C020-4635-9800-33A1AEE4B4A4}" srcOrd="1" destOrd="0" presId="urn:microsoft.com/office/officeart/2005/8/layout/arrow2"/>
    <dgm:cxn modelId="{DA64664F-7815-4B37-8B85-754611A1FF41}" type="presParOf" srcId="{A9ABF364-31B9-416B-8ACE-AC48689FE8EA}" destId="{C59C03EF-61DD-4F49-8EB1-7B2D105B8C04}" srcOrd="2" destOrd="0" presId="urn:microsoft.com/office/officeart/2005/8/layout/arrow2"/>
    <dgm:cxn modelId="{C47D729D-C704-4AC2-AEDB-8F92FBE8A135}" type="presParOf" srcId="{A9ABF364-31B9-416B-8ACE-AC48689FE8EA}" destId="{3AC38A6C-3DEE-4955-86EA-44C12F1CE221}" srcOrd="3" destOrd="0" presId="urn:microsoft.com/office/officeart/2005/8/layout/arrow2"/>
    <dgm:cxn modelId="{71A0EAF2-2575-44FD-9142-A66A8F42BF51}" type="presParOf" srcId="{A9ABF364-31B9-416B-8ACE-AC48689FE8EA}" destId="{2EF41F14-5269-4D8D-ABBC-6CD70FA1A1CE}" srcOrd="4" destOrd="0" presId="urn:microsoft.com/office/officeart/2005/8/layout/arrow2"/>
    <dgm:cxn modelId="{CB48F7F4-7C8B-4284-8057-6F2900E41B1B}" type="presParOf" srcId="{A9ABF364-31B9-416B-8ACE-AC48689FE8EA}" destId="{36687DE2-80F8-4F92-8959-2051EE58F66E}" srcOrd="5" destOrd="0" presId="urn:microsoft.com/office/officeart/2005/8/layout/arrow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A98F3C-1BBE-472A-B7CA-157800849FBE}">
      <dsp:nvSpPr>
        <dsp:cNvPr id="0" name=""/>
        <dsp:cNvSpPr/>
      </dsp:nvSpPr>
      <dsp:spPr>
        <a:xfrm rot="20218789">
          <a:off x="-178298" y="2375610"/>
          <a:ext cx="11847075" cy="621162"/>
        </a:xfrm>
        <a:prstGeom prst="notchedRightArrow">
          <a:avLst/>
        </a:prstGeom>
        <a:solidFill>
          <a:srgbClr val="F159C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C79182-2867-45E7-BDEB-FC15DAE30E8B}">
      <dsp:nvSpPr>
        <dsp:cNvPr id="0" name=""/>
        <dsp:cNvSpPr/>
      </dsp:nvSpPr>
      <dsp:spPr>
        <a:xfrm>
          <a:off x="2562646" y="3809766"/>
          <a:ext cx="3470280" cy="527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600" b="1" kern="1200" dirty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1998</a:t>
          </a:r>
          <a:r>
            <a:rPr lang="zh-TW" altLang="en-US" sz="1600" b="1" kern="1200" dirty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年微型渦輪噴射引擎金質獎</a:t>
          </a:r>
        </a:p>
      </dsp:txBody>
      <dsp:txXfrm>
        <a:off x="2562646" y="3809766"/>
        <a:ext cx="3470280" cy="527720"/>
      </dsp:txXfrm>
    </dsp:sp>
    <dsp:sp modelId="{6940E996-6588-49F8-8509-51FC85EE08C0}">
      <dsp:nvSpPr>
        <dsp:cNvPr id="0" name=""/>
        <dsp:cNvSpPr/>
      </dsp:nvSpPr>
      <dsp:spPr>
        <a:xfrm>
          <a:off x="629894" y="4648586"/>
          <a:ext cx="288002" cy="288002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E7CD91-50E8-4C1A-A0B0-5C5C412D67EB}">
      <dsp:nvSpPr>
        <dsp:cNvPr id="0" name=""/>
        <dsp:cNvSpPr/>
      </dsp:nvSpPr>
      <dsp:spPr>
        <a:xfrm rot="21174683">
          <a:off x="79149" y="969622"/>
          <a:ext cx="7298045" cy="3115633"/>
        </a:xfrm>
        <a:prstGeom prst="swooshArrow">
          <a:avLst>
            <a:gd name="adj1" fmla="val 25000"/>
            <a:gd name="adj2" fmla="val 2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85274C-194D-4AD9-9EF8-38AC8CCA46E3}">
      <dsp:nvSpPr>
        <dsp:cNvPr id="0" name=""/>
        <dsp:cNvSpPr/>
      </dsp:nvSpPr>
      <dsp:spPr>
        <a:xfrm>
          <a:off x="1002879" y="3254093"/>
          <a:ext cx="193864" cy="1938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9FC6AB-C020-4635-9800-33A1AEE4B4A4}">
      <dsp:nvSpPr>
        <dsp:cNvPr id="0" name=""/>
        <dsp:cNvSpPr/>
      </dsp:nvSpPr>
      <dsp:spPr>
        <a:xfrm>
          <a:off x="1258882" y="3162323"/>
          <a:ext cx="1737328" cy="13468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725" tIns="0" rIns="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標楷體" panose="03000509000000000000" pitchFamily="65" charset="-120"/>
              <a:ea typeface="標楷體" panose="03000509000000000000" pitchFamily="65" charset="-120"/>
            </a:rPr>
            <a:t>消費級</a:t>
          </a:r>
        </a:p>
      </dsp:txBody>
      <dsp:txXfrm>
        <a:off x="1258882" y="3162323"/>
        <a:ext cx="1737328" cy="1346802"/>
      </dsp:txXfrm>
    </dsp:sp>
    <dsp:sp modelId="{C59C03EF-61DD-4F49-8EB1-7B2D105B8C04}">
      <dsp:nvSpPr>
        <dsp:cNvPr id="0" name=""/>
        <dsp:cNvSpPr/>
      </dsp:nvSpPr>
      <dsp:spPr>
        <a:xfrm>
          <a:off x="3152618" y="2228317"/>
          <a:ext cx="193478" cy="2236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C38A6C-3DEE-4955-86EA-44C12F1CE221}">
      <dsp:nvSpPr>
        <dsp:cNvPr id="0" name=""/>
        <dsp:cNvSpPr/>
      </dsp:nvSpPr>
      <dsp:spPr>
        <a:xfrm>
          <a:off x="3197417" y="1954193"/>
          <a:ext cx="1405813" cy="6725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695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000" b="1" kern="1200" dirty="0">
              <a:solidFill>
                <a:srgbClr val="0033C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rPr>
            <a:t>Industrial grade</a:t>
          </a:r>
          <a:endParaRPr lang="zh-TW" altLang="en-US" sz="2000" b="1" kern="1200" dirty="0">
            <a:solidFill>
              <a:srgbClr val="0033CC"/>
            </a:solidFill>
            <a:latin typeface="Arial" panose="020B0604020202020204" pitchFamily="34" charset="0"/>
            <a:ea typeface="標楷體" panose="03000509000000000000" pitchFamily="65" charset="-120"/>
            <a:cs typeface="Arial" panose="020B0604020202020204" pitchFamily="34" charset="0"/>
          </a:endParaRPr>
        </a:p>
      </dsp:txBody>
      <dsp:txXfrm>
        <a:off x="3197417" y="1954193"/>
        <a:ext cx="1405813" cy="672501"/>
      </dsp:txXfrm>
    </dsp:sp>
    <dsp:sp modelId="{2EF41F14-5269-4D8D-ABBC-6CD70FA1A1CE}">
      <dsp:nvSpPr>
        <dsp:cNvPr id="0" name=""/>
        <dsp:cNvSpPr/>
      </dsp:nvSpPr>
      <dsp:spPr>
        <a:xfrm>
          <a:off x="4817233" y="1699127"/>
          <a:ext cx="245820" cy="2243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687DE2-80F8-4F92-8959-2051EE58F66E}">
      <dsp:nvSpPr>
        <dsp:cNvPr id="0" name=""/>
        <dsp:cNvSpPr/>
      </dsp:nvSpPr>
      <dsp:spPr>
        <a:xfrm>
          <a:off x="4858935" y="1071035"/>
          <a:ext cx="1988660" cy="1126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813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400" b="1" kern="1200" dirty="0">
              <a:solidFill>
                <a:srgbClr val="0033C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rPr>
            <a:t>Aerospace military grade</a:t>
          </a:r>
          <a:endParaRPr lang="zh-TW" altLang="en-US" sz="2400" b="1" kern="1200" dirty="0">
            <a:solidFill>
              <a:srgbClr val="0033CC"/>
            </a:solidFill>
            <a:latin typeface="Arial" panose="020B0604020202020204" pitchFamily="34" charset="0"/>
            <a:ea typeface="標楷體" panose="03000509000000000000" pitchFamily="65" charset="-120"/>
            <a:cs typeface="Arial" panose="020B0604020202020204" pitchFamily="34" charset="0"/>
          </a:endParaRPr>
        </a:p>
      </dsp:txBody>
      <dsp:txXfrm>
        <a:off x="4858935" y="1071035"/>
        <a:ext cx="1988660" cy="11262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018837-64B5-4E20-83A5-89B993CB3C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C2A4FB-A56B-4413-A08B-0E9894B98B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248B25D-8766-427E-8C9E-4845048D8DFC}" type="datetimeFigureOut">
              <a:rPr lang="en-US" smtClean="0"/>
              <a:t>12/29/2020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977F36-950D-4655-BC4A-F80BE1DBF7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C246FD-229D-4B04-9855-212AD8D784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DA8A28B-0568-4092-BB1A-13C9B073E3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5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26F439B-391B-4B41-826A-951FCF412C34}" type="datetimeFigureOut">
              <a:rPr lang="en-US" smtClean="0"/>
              <a:t>12/29/2020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CFA0038-7055-434C-B6C4-B8C69565C6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64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投影片圖像版面配置區 1">
            <a:extLst>
              <a:ext uri="{FF2B5EF4-FFF2-40B4-BE49-F238E27FC236}">
                <a16:creationId xmlns:a16="http://schemas.microsoft.com/office/drawing/2014/main" id="{8460D0A2-2396-46FA-AC37-B1D9D2268D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備忘稿版面配置區 2">
            <a:extLst>
              <a:ext uri="{FF2B5EF4-FFF2-40B4-BE49-F238E27FC236}">
                <a16:creationId xmlns:a16="http://schemas.microsoft.com/office/drawing/2014/main" id="{8AE15A5E-D957-4601-8E93-5A391A679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81240" indent="-18124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13316" name="投影片編號版面配置區 3">
            <a:extLst>
              <a:ext uri="{FF2B5EF4-FFF2-40B4-BE49-F238E27FC236}">
                <a16:creationId xmlns:a16="http://schemas.microsoft.com/office/drawing/2014/main" id="{B3A5B5FB-0FE2-468B-8D03-527702729E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85372" indent="-302066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208265" indent="-241653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91571" indent="-241653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174878" indent="-241653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B98066AB-9F65-4579-85F7-E9DC586E5A6C}" type="slidenum">
              <a:rPr lang="en-US" altLang="zh-TW" smtClean="0">
                <a:latin typeface="Arial" panose="020B0604020202020204" pitchFamily="34" charset="0"/>
              </a:rPr>
              <a:pPr/>
              <a:t>7</a:t>
            </a:fld>
            <a:endParaRPr lang="en-US" altLang="zh-TW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投影片圖像版面配置區 1">
            <a:extLst>
              <a:ext uri="{FF2B5EF4-FFF2-40B4-BE49-F238E27FC236}">
                <a16:creationId xmlns:a16="http://schemas.microsoft.com/office/drawing/2014/main" id="{9391D245-4871-48BC-A2FA-57D8635938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備忘稿版面配置區 2">
            <a:extLst>
              <a:ext uri="{FF2B5EF4-FFF2-40B4-BE49-F238E27FC236}">
                <a16:creationId xmlns:a16="http://schemas.microsoft.com/office/drawing/2014/main" id="{AF845F06-1603-4EE3-9B3C-BE494848F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23556" name="投影片編號版面配置區 3">
            <a:extLst>
              <a:ext uri="{FF2B5EF4-FFF2-40B4-BE49-F238E27FC236}">
                <a16:creationId xmlns:a16="http://schemas.microsoft.com/office/drawing/2014/main" id="{9E2717EB-C507-4A71-A641-C611219FD9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85372" indent="-302066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208265" indent="-241653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91571" indent="-241653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174878" indent="-241653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6247FBA7-37F4-47AC-8338-2E260EC7255F}" type="slidenum">
              <a:rPr lang="en-US" altLang="zh-TW" smtClean="0">
                <a:latin typeface="Arial" panose="020B0604020202020204" pitchFamily="34" charset="0"/>
              </a:rPr>
              <a:pPr/>
              <a:t>8</a:t>
            </a:fld>
            <a:endParaRPr lang="en-US" altLang="zh-TW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投影片影像版面配置區 1">
            <a:extLst>
              <a:ext uri="{FF2B5EF4-FFF2-40B4-BE49-F238E27FC236}">
                <a16:creationId xmlns:a16="http://schemas.microsoft.com/office/drawing/2014/main" id="{B6660901-A599-4F0C-9BE8-947527CD82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備忘稿版面配置區 2">
            <a:extLst>
              <a:ext uri="{FF2B5EF4-FFF2-40B4-BE49-F238E27FC236}">
                <a16:creationId xmlns:a16="http://schemas.microsoft.com/office/drawing/2014/main" id="{29337C09-9D12-409D-958D-0C1A9A4B5B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64516" name="投影片編號版面配置區 3">
            <a:extLst>
              <a:ext uri="{FF2B5EF4-FFF2-40B4-BE49-F238E27FC236}">
                <a16:creationId xmlns:a16="http://schemas.microsoft.com/office/drawing/2014/main" id="{38D12E06-4A30-4379-ADDC-DC6FA36F8C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85372" indent="-302066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208265" indent="-241653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91571" indent="-241653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174878" indent="-241653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F92D98BD-280F-4C6E-AFA3-D83391443A32}" type="slidenum">
              <a:rPr lang="en-US" altLang="zh-TW" smtClean="0">
                <a:latin typeface="Arial" panose="020B0604020202020204" pitchFamily="34" charset="0"/>
              </a:rPr>
              <a:pPr/>
              <a:t>17</a:t>
            </a:fld>
            <a:endParaRPr lang="en-US" altLang="zh-TW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593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投影片圖像版面配置區 1">
            <a:extLst>
              <a:ext uri="{FF2B5EF4-FFF2-40B4-BE49-F238E27FC236}">
                <a16:creationId xmlns:a16="http://schemas.microsoft.com/office/drawing/2014/main" id="{FBEBA7A4-22D1-4F87-8BB3-5C94922AD6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備忘稿版面配置區 2">
            <a:extLst>
              <a:ext uri="{FF2B5EF4-FFF2-40B4-BE49-F238E27FC236}">
                <a16:creationId xmlns:a16="http://schemas.microsoft.com/office/drawing/2014/main" id="{28E1AA0F-737B-4B38-B720-515928DA0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23556" name="投影片編號版面配置區 3">
            <a:extLst>
              <a:ext uri="{FF2B5EF4-FFF2-40B4-BE49-F238E27FC236}">
                <a16:creationId xmlns:a16="http://schemas.microsoft.com/office/drawing/2014/main" id="{680B4259-684F-4173-9FD1-9DDC4C0CC6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85372" indent="-302066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208265" indent="-241653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91571" indent="-241653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174878" indent="-241653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92291C4C-3D03-4DC1-8C0F-85146B1DF2A4}" type="slidenum">
              <a:rPr lang="en-US" altLang="zh-TW" smtClean="0">
                <a:latin typeface="Arial" panose="020B0604020202020204" pitchFamily="34" charset="0"/>
              </a:rPr>
              <a:pPr/>
              <a:t>36</a:t>
            </a:fld>
            <a:endParaRPr lang="en-US" altLang="zh-TW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762E2C48-2A54-4C3D-9BDE-AF78F5A898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15816C9D-FBAE-46CB-BD2F-3017D1209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zh-TW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zh-TW">
              <a:latin typeface="Arial" panose="020B0604020202020204" pitchFamily="34" charset="0"/>
            </a:endParaRP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F751611E-F3A8-4E8D-831D-EB9F1FC14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56844" indent="-29032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64633" indent="-231584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31158" indent="-231584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97683" indent="-231584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80989" indent="-23158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3064295" indent="-23158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547601" indent="-23158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4030907" indent="-23158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E18F1099-81C1-493A-84F5-D664B96527FB}" type="slidenum">
              <a:rPr lang="en-US" altLang="en-US" smtClean="0">
                <a:latin typeface="Calibri" panose="020F0502020204030204" pitchFamily="34" charset="0"/>
                <a:ea typeface="MS PGothic" panose="020B0600070205080204" pitchFamily="34" charset="-128"/>
              </a:rPr>
              <a:pPr/>
              <a:t>37</a:t>
            </a:fld>
            <a:endParaRPr lang="en-US" altLang="en-US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288"/>
            <a:ext cx="12192000" cy="46185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940F57-02B1-4B56-8BA7-24557BFCBB01}"/>
              </a:ext>
            </a:extLst>
          </p:cNvPr>
          <p:cNvSpPr/>
          <p:nvPr userDrawn="1"/>
        </p:nvSpPr>
        <p:spPr>
          <a:xfrm>
            <a:off x="0" y="4622800"/>
            <a:ext cx="12192000" cy="2230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037721"/>
            <a:ext cx="9575801" cy="891250"/>
          </a:xfrm>
        </p:spPr>
        <p:txBody>
          <a:bodyPr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6125744"/>
            <a:ext cx="9575800" cy="338549"/>
          </a:xfrm>
        </p:spPr>
        <p:txBody>
          <a:bodyPr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2079137" y="4855144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399467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ivider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 title="Decorative"/>
          <p:cNvSpPr/>
          <p:nvPr userDrawn="1"/>
        </p:nvSpPr>
        <p:spPr>
          <a:xfrm>
            <a:off x="4769712" y="3138616"/>
            <a:ext cx="7422288" cy="32127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4413" y="4304207"/>
            <a:ext cx="6439156" cy="891250"/>
          </a:xfrm>
        </p:spPr>
        <p:txBody>
          <a:bodyPr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14413" y="5505120"/>
            <a:ext cx="6439155" cy="338549"/>
          </a:xfrm>
        </p:spPr>
        <p:txBody>
          <a:bodyPr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208815" y="4226947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4235650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 title="Decorative"/>
          <p:cNvSpPr/>
          <p:nvPr userDrawn="1"/>
        </p:nvSpPr>
        <p:spPr>
          <a:xfrm>
            <a:off x="0" y="4387695"/>
            <a:ext cx="12192000" cy="219678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821" y="4395670"/>
            <a:ext cx="6826342" cy="2188805"/>
          </a:xfrm>
        </p:spPr>
        <p:txBody>
          <a:bodyPr rIns="45720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37164" y="4387695"/>
            <a:ext cx="4527458" cy="2196780"/>
          </a:xfrm>
          <a:noFill/>
        </p:spPr>
        <p:txBody>
          <a:bodyPr lIns="274320" tIns="182880" rIns="182880" bIns="18288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3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7337163" y="4742580"/>
            <a:ext cx="1" cy="1494984"/>
          </a:xfrm>
          <a:prstGeom prst="line">
            <a:avLst/>
          </a:prstGeom>
          <a:ln w="762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934178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3727361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Agenda</a:t>
            </a:r>
          </a:p>
        </p:txBody>
      </p:sp>
      <p:sp>
        <p:nvSpPr>
          <p:cNvPr id="29" name="Picture Placeholder 28" title="Decorative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34413" y="812800"/>
            <a:ext cx="3557587" cy="52324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55313" y="879710"/>
            <a:ext cx="4294206" cy="75565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5313" y="1956155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5313" y="3032600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55313" y="4109045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5313" y="5185490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42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1791782" y="3899540"/>
            <a:ext cx="0" cy="1930310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226060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 title="Decorative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1244" y="2225040"/>
            <a:ext cx="4536079" cy="463296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1031" y="2055335"/>
            <a:ext cx="4294206" cy="755650"/>
          </a:xfrm>
        </p:spPr>
        <p:txBody>
          <a:bodyPr anchor="ctr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1031" y="2782449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21031" y="4352427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1031" y="3567438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21031" y="5137415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" name="Rectangle 2" title="Decorative">
            <a:extLst>
              <a:ext uri="{FF2B5EF4-FFF2-40B4-BE49-F238E27FC236}">
                <a16:creationId xmlns:a16="http://schemas.microsoft.com/office/drawing/2014/main" id="{E2F3CED5-D6C7-4A0B-B731-FDB78F4E3341}"/>
              </a:ext>
            </a:extLst>
          </p:cNvPr>
          <p:cNvSpPr/>
          <p:nvPr userDrawn="1"/>
        </p:nvSpPr>
        <p:spPr>
          <a:xfrm>
            <a:off x="353385" y="0"/>
            <a:ext cx="4572513" cy="2059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1560255" y="445140"/>
            <a:ext cx="0" cy="1930310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100" y="192385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595043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 title="Decorative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64877" y="0"/>
            <a:ext cx="5927124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529" y="2348736"/>
            <a:ext cx="4294206" cy="755650"/>
          </a:xfrm>
        </p:spPr>
        <p:txBody>
          <a:bodyPr anchor="ctr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1529" y="3075850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1529" y="4645828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1529" y="3860839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529" y="5430816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" name="Rectangle 2" title="Decorative">
            <a:extLst>
              <a:ext uri="{FF2B5EF4-FFF2-40B4-BE49-F238E27FC236}">
                <a16:creationId xmlns:a16="http://schemas.microsoft.com/office/drawing/2014/main" id="{E2F3CED5-D6C7-4A0B-B731-FDB78F4E3341}"/>
              </a:ext>
            </a:extLst>
          </p:cNvPr>
          <p:cNvSpPr/>
          <p:nvPr userDrawn="1"/>
        </p:nvSpPr>
        <p:spPr>
          <a:xfrm>
            <a:off x="353385" y="0"/>
            <a:ext cx="4572513" cy="2059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1560255" y="445140"/>
            <a:ext cx="0" cy="193031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100" y="192385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573412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 title="Decorative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4910666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Rectangle 2" title="Decorative"/>
          <p:cNvSpPr/>
          <p:nvPr userDrawn="1"/>
        </p:nvSpPr>
        <p:spPr>
          <a:xfrm>
            <a:off x="4910667" y="0"/>
            <a:ext cx="117404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5131" y="879710"/>
            <a:ext cx="4801847" cy="75565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5131" y="1956155"/>
            <a:ext cx="4801847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5131" y="3032600"/>
            <a:ext cx="4801847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5131" y="4109045"/>
            <a:ext cx="4801847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5131" y="5185490"/>
            <a:ext cx="4801847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2D435A30-7C8E-4847-B027-91CBFA1592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84074" y="879710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819BB324-34C6-4FF7-8780-D294AC6EC5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84074" y="1956155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43B3C496-FB0A-4924-A341-696D17E2D9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84074" y="3032600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40" name="Text Placeholder 30">
            <a:extLst>
              <a:ext uri="{FF2B5EF4-FFF2-40B4-BE49-F238E27FC236}">
                <a16:creationId xmlns:a16="http://schemas.microsoft.com/office/drawing/2014/main" id="{FEACD5FF-800E-4BB0-82F3-2E0AEF1215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84074" y="4109045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4</a:t>
            </a:r>
          </a:p>
        </p:txBody>
      </p:sp>
      <p:sp>
        <p:nvSpPr>
          <p:cNvPr id="41" name="Text Placeholder 30">
            <a:extLst>
              <a:ext uri="{FF2B5EF4-FFF2-40B4-BE49-F238E27FC236}">
                <a16:creationId xmlns:a16="http://schemas.microsoft.com/office/drawing/2014/main" id="{58B97284-E1BE-4DCD-9CC1-C441D1A857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84074" y="5185490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5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3727361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283145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354" y="2596916"/>
            <a:ext cx="4385841" cy="1325563"/>
          </a:xfrm>
        </p:spPr>
        <p:txBody>
          <a:bodyPr anchor="b"/>
          <a:lstStyle>
            <a:lvl1pPr algn="l"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9353" y="4628132"/>
            <a:ext cx="4385841" cy="132556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9353" y="4165142"/>
            <a:ext cx="4385841" cy="382749"/>
          </a:xfrm>
        </p:spPr>
        <p:txBody>
          <a:bodyPr anchor="b">
            <a:normAutofit/>
          </a:bodyPr>
          <a:lstStyle>
            <a:lvl1pPr marL="0" indent="0" algn="l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flipV="1">
            <a:off x="527427" y="1631760"/>
            <a:ext cx="0" cy="4321933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9" name="Picture Placeholder 5" title="Decorative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354" y="1631760"/>
            <a:ext cx="804759" cy="804759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9342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2808079"/>
            <a:ext cx="6096000" cy="404992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465"/>
            <a:ext cx="5257801" cy="1325563"/>
          </a:xfrm>
        </p:spPr>
        <p:txBody>
          <a:bodyPr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7825" y="2808079"/>
            <a:ext cx="4312353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add title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87825" y="3212363"/>
            <a:ext cx="4312353" cy="2962659"/>
          </a:xfrm>
        </p:spPr>
        <p:txBody>
          <a:bodyPr lIns="0" tIns="72000"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5130846" y="1256529"/>
            <a:ext cx="0" cy="1930310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4114414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E5DCEB-1CC8-4AEE-9DEC-6C62AD4FB42C}"/>
              </a:ext>
            </a:extLst>
          </p:cNvPr>
          <p:cNvSpPr/>
          <p:nvPr userDrawn="1"/>
        </p:nvSpPr>
        <p:spPr>
          <a:xfrm>
            <a:off x="0" y="3429000"/>
            <a:ext cx="6096001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6000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7825" y="1190909"/>
            <a:ext cx="4554008" cy="1325563"/>
          </a:xfrm>
        </p:spPr>
        <p:txBody>
          <a:bodyPr lIns="0" anchor="b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97253" y="2516138"/>
            <a:ext cx="4544580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add title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97253" y="2920422"/>
            <a:ext cx="4544580" cy="3226378"/>
          </a:xfrm>
        </p:spPr>
        <p:txBody>
          <a:bodyPr lIns="0" tIns="72000"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3606800"/>
            <a:ext cx="4927601" cy="2540000"/>
          </a:xfrm>
        </p:spPr>
        <p:txBody>
          <a:bodyPr lIns="0" tIns="7200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603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37084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 title="Decorative"/>
          <p:cNvSpPr/>
          <p:nvPr userDrawn="1"/>
        </p:nvSpPr>
        <p:spPr>
          <a:xfrm>
            <a:off x="3708400" y="0"/>
            <a:ext cx="4775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921" y="936980"/>
            <a:ext cx="3686159" cy="1466055"/>
          </a:xfrm>
        </p:spPr>
        <p:txBody>
          <a:bodyPr lIns="0" anchor="t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2988" y="2407322"/>
            <a:ext cx="3686025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52921" y="2811606"/>
            <a:ext cx="3686159" cy="3044825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83600" y="0"/>
            <a:ext cx="37084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064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288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002421"/>
            <a:ext cx="7252505" cy="891250"/>
          </a:xfrm>
        </p:spPr>
        <p:txBody>
          <a:bodyPr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090444"/>
            <a:ext cx="7252504" cy="338549"/>
          </a:xfrm>
        </p:spPr>
        <p:txBody>
          <a:bodyPr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WWW.WEBSITENAME.COM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1819845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36047623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 title="Decorative">
            <a:extLst>
              <a:ext uri="{FF2B5EF4-FFF2-40B4-BE49-F238E27FC236}">
                <a16:creationId xmlns:a16="http://schemas.microsoft.com/office/drawing/2014/main" id="{60EEF041-4EFF-410A-AFB4-25A65B462B2D}"/>
              </a:ext>
            </a:extLst>
          </p:cNvPr>
          <p:cNvSpPr/>
          <p:nvPr userDrawn="1"/>
        </p:nvSpPr>
        <p:spPr>
          <a:xfrm>
            <a:off x="8181847" y="0"/>
            <a:ext cx="401015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 title="Decorative">
            <a:extLst>
              <a:ext uri="{FF2B5EF4-FFF2-40B4-BE49-F238E27FC236}">
                <a16:creationId xmlns:a16="http://schemas.microsoft.com/office/drawing/2014/main" id="{60EEF041-4EFF-410A-AFB4-25A65B462B2D}"/>
              </a:ext>
            </a:extLst>
          </p:cNvPr>
          <p:cNvSpPr/>
          <p:nvPr userDrawn="1"/>
        </p:nvSpPr>
        <p:spPr>
          <a:xfrm>
            <a:off x="4171694" y="0"/>
            <a:ext cx="401015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757" y="1680547"/>
            <a:ext cx="3686025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5228" y="1680547"/>
            <a:ext cx="3658010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3454" y="2084831"/>
            <a:ext cx="3686159" cy="3044825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75228" y="2084831"/>
            <a:ext cx="3658010" cy="3044825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0" y="1670007"/>
            <a:ext cx="3686159" cy="1466055"/>
          </a:xfrm>
        </p:spPr>
        <p:txBody>
          <a:bodyPr lIns="0" anchor="t">
            <a:normAutofit/>
          </a:bodyPr>
          <a:lstStyle>
            <a:lvl1pPr algn="l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490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 title="Decorative">
            <a:extLst>
              <a:ext uri="{FF2B5EF4-FFF2-40B4-BE49-F238E27FC236}">
                <a16:creationId xmlns:a16="http://schemas.microsoft.com/office/drawing/2014/main" id="{09156155-C47D-47A0-A08D-DCAC4D742D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40889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3408891"/>
            <a:ext cx="12203575" cy="344910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68750" y="3666354"/>
            <a:ext cx="3448800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54055" y="3666354"/>
            <a:ext cx="3450265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68447" y="4070639"/>
            <a:ext cx="3448800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54055" y="4070639"/>
            <a:ext cx="3450265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49104"/>
            <a:ext cx="3136900" cy="2168682"/>
          </a:xfrm>
        </p:spPr>
        <p:txBody>
          <a:bodyPr lIns="0" anchor="ctr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210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2360141"/>
            <a:ext cx="6096001" cy="449785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6095999" y="2360141"/>
            <a:ext cx="6096001" cy="44978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7607" y="2962016"/>
            <a:ext cx="4340785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72685" y="2962016"/>
            <a:ext cx="4342629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7607" y="3366301"/>
            <a:ext cx="4340785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72685" y="3366301"/>
            <a:ext cx="4342629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215" y="358610"/>
            <a:ext cx="7135570" cy="822240"/>
          </a:xfrm>
        </p:spPr>
        <p:txBody>
          <a:bodyPr lIns="0" anchor="t">
            <a:normAutofit/>
          </a:bodyPr>
          <a:lstStyle>
            <a:lvl1pPr algn="ctr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723485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2360141"/>
            <a:ext cx="6096001" cy="4497859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6095999" y="2360141"/>
            <a:ext cx="6096001" cy="4497859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7607" y="2962016"/>
            <a:ext cx="4340785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72685" y="2962016"/>
            <a:ext cx="4342629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7607" y="3366301"/>
            <a:ext cx="4340785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72685" y="3366301"/>
            <a:ext cx="4342629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215" y="358610"/>
            <a:ext cx="7135570" cy="822240"/>
          </a:xfrm>
        </p:spPr>
        <p:txBody>
          <a:bodyPr lIns="0" anchor="t">
            <a:normAutofit/>
          </a:bodyPr>
          <a:lstStyle>
            <a:lvl1pPr algn="ctr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2">
                <a:lumMod val="50000"/>
                <a:lumOff val="5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849647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48" y="1193765"/>
            <a:ext cx="4385841" cy="1325563"/>
          </a:xfrm>
        </p:spPr>
        <p:txBody>
          <a:bodyPr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8814" y="2632337"/>
            <a:ext cx="4385841" cy="33575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82016" y="1598619"/>
            <a:ext cx="4869806" cy="1896435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82016" y="1194294"/>
            <a:ext cx="4869806" cy="382749"/>
          </a:xfrm>
        </p:spPr>
        <p:txBody>
          <a:bodyPr lIns="0" anchor="b">
            <a:noAutofit/>
          </a:bodyPr>
          <a:lstStyle>
            <a:lvl1pPr marL="0" indent="0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2C5FA2F-DD81-4A72-AB26-A4C663724F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82018" y="4093464"/>
            <a:ext cx="4869806" cy="1896435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2017" y="3689139"/>
            <a:ext cx="4832794" cy="382749"/>
          </a:xfrm>
        </p:spPr>
        <p:txBody>
          <a:bodyPr lIns="0" anchor="b">
            <a:noAutofit/>
          </a:bodyPr>
          <a:lstStyle>
            <a:lvl1pPr marL="0" indent="0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10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flipV="1">
            <a:off x="830507" y="1194294"/>
            <a:ext cx="0" cy="4795606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39708105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8658" y="836271"/>
            <a:ext cx="4263342" cy="518545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 title="Decorative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597" y="836271"/>
            <a:ext cx="4262400" cy="5185458"/>
          </a:xfrm>
          <a:solidFill>
            <a:schemeClr val="accent1"/>
          </a:solidFill>
        </p:spPr>
        <p:txBody>
          <a:bodyPr lIns="252000" tIns="144000" rIns="14400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033" y="1659770"/>
            <a:ext cx="2558005" cy="1325563"/>
          </a:xfrm>
        </p:spPr>
        <p:txBody>
          <a:bodyPr anchor="t"/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sp>
        <p:nvSpPr>
          <p:cNvPr id="9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756506" y="1915220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32174074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 title="Decorative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3206186"/>
            <a:ext cx="12192000" cy="3651813"/>
          </a:xfrm>
          <a:solidFill>
            <a:schemeClr val="accent2"/>
          </a:solidFill>
        </p:spPr>
        <p:txBody>
          <a:bodyPr lIns="5400000" tIns="216000" rIns="180000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8053" y="1775520"/>
            <a:ext cx="6435524" cy="1325563"/>
          </a:xfrm>
        </p:spPr>
        <p:txBody>
          <a:bodyPr anchor="b"/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1836" y="1"/>
            <a:ext cx="3523423" cy="32061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1836" y="3358587"/>
            <a:ext cx="3523423" cy="32061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227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4586456"/>
            <a:ext cx="10349090" cy="1577281"/>
          </a:xfrm>
          <a:noFill/>
          <a:ln>
            <a:noFill/>
          </a:ln>
        </p:spPr>
        <p:txBody>
          <a:bodyPr lIns="0" tIns="2160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717212"/>
            <a:ext cx="10349089" cy="854791"/>
          </a:xfrm>
        </p:spPr>
        <p:txBody>
          <a:bodyPr lIns="0" rIns="0" anchor="b"/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836271"/>
            <a:ext cx="10349089" cy="251652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128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title="Decorative">
            <a:extLst>
              <a:ext uri="{FF2B5EF4-FFF2-40B4-BE49-F238E27FC236}">
                <a16:creationId xmlns:a16="http://schemas.microsoft.com/office/drawing/2014/main" id="{9DF8596F-E730-47C4-86C3-F4A9B3F78268}"/>
              </a:ext>
            </a:extLst>
          </p:cNvPr>
          <p:cNvSpPr/>
          <p:nvPr userDrawn="1"/>
        </p:nvSpPr>
        <p:spPr>
          <a:xfrm>
            <a:off x="0" y="0"/>
            <a:ext cx="4745620" cy="3428990"/>
          </a:xfrm>
          <a:prstGeom prst="rect">
            <a:avLst/>
          </a:prstGeom>
          <a:solidFill>
            <a:schemeClr val="accent2"/>
          </a:solidFill>
        </p:spPr>
        <p:txBody>
          <a:bodyPr vert="horz" lIns="252000" tIns="144000" rIns="144000" bIns="45720" rtlCol="0">
            <a:no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400" b="0" i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45620" y="3428990"/>
            <a:ext cx="7446380" cy="342900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59770"/>
            <a:ext cx="3085618" cy="1325563"/>
          </a:xfrm>
        </p:spPr>
        <p:txBody>
          <a:bodyPr lIns="0" anchor="t"/>
          <a:lstStyle>
            <a:lvl1pPr algn="l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E0AB4DF-4264-4631-9A72-72B25F9BEE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9078" y="1197273"/>
            <a:ext cx="6121722" cy="382749"/>
          </a:xfrm>
        </p:spPr>
        <p:txBody>
          <a:bodyPr lIns="0" tIns="0" anchor="t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59078" y="1588155"/>
            <a:ext cx="6121722" cy="1397178"/>
          </a:xfr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3737092"/>
            <a:ext cx="3085618" cy="2663707"/>
          </a:xfr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63622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F92C0C-7E68-45AE-8824-6858C6874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2502" y="4973519"/>
            <a:ext cx="7299618" cy="1440000"/>
          </a:xfrm>
          <a:solidFill>
            <a:schemeClr val="accent1"/>
          </a:solidFill>
        </p:spPr>
        <p:txBody>
          <a:bodyPr lIns="216000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3602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95899" y="4288"/>
            <a:ext cx="68961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CBA09E-664D-42AC-81A8-E6756A655750}"/>
              </a:ext>
            </a:extLst>
          </p:cNvPr>
          <p:cNvSpPr/>
          <p:nvPr userDrawn="1"/>
        </p:nvSpPr>
        <p:spPr>
          <a:xfrm>
            <a:off x="0" y="1539433"/>
            <a:ext cx="8866207" cy="5318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 title="Decorative"/>
          <p:cNvSpPr/>
          <p:nvPr userDrawn="1"/>
        </p:nvSpPr>
        <p:spPr>
          <a:xfrm>
            <a:off x="0" y="0"/>
            <a:ext cx="5295899" cy="6858000"/>
          </a:xfrm>
          <a:prstGeom prst="rect">
            <a:avLst/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690" y="2040520"/>
            <a:ext cx="4120444" cy="1818655"/>
          </a:xfrm>
        </p:spPr>
        <p:txBody>
          <a:bodyPr anchor="b">
            <a:noAutofit/>
          </a:bodyPr>
          <a:lstStyle>
            <a:lvl1pPr algn="l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8690" y="4031658"/>
            <a:ext cx="4120443" cy="338549"/>
          </a:xfrm>
        </p:spPr>
        <p:txBody>
          <a:bodyPr>
            <a:normAutofit/>
          </a:bodyPr>
          <a:lstStyle>
            <a:lvl1pPr marL="0" indent="0" algn="l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1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893092" y="2764774"/>
            <a:ext cx="0" cy="2188806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l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5588500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0271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7474" y="3665204"/>
            <a:ext cx="7304526" cy="2196780"/>
          </a:xfrm>
          <a:solidFill>
            <a:schemeClr val="accent1"/>
          </a:solidFill>
        </p:spPr>
        <p:txBody>
          <a:bodyPr lIns="274320" tIns="182880" rIns="182880" bIns="18288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spc="-150" dirty="0">
                <a:solidFill>
                  <a:schemeClr val="bg1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4887473" y="3665204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42597402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7474" y="3665204"/>
            <a:ext cx="7304526" cy="2196780"/>
          </a:xfrm>
          <a:solidFill>
            <a:schemeClr val="accent2"/>
          </a:solidFill>
        </p:spPr>
        <p:txBody>
          <a:bodyPr lIns="274320" tIns="182880" rIns="182880" bIns="18288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spc="-150" dirty="0">
                <a:solidFill>
                  <a:schemeClr val="bg1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4887473" y="3665204"/>
            <a:ext cx="1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29559417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497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DF09845-7890-4D10-A53B-2A4D0531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47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80013"/>
            <a:ext cx="12192000" cy="5497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9541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497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DF09845-7890-4D10-A53B-2A4D0531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3891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80013"/>
            <a:ext cx="12192000" cy="5497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82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6611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 title="Decorative"/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7970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 title="Decorative"/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3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2090" y="2905535"/>
            <a:ext cx="4120444" cy="891250"/>
          </a:xfr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72090" y="3993558"/>
            <a:ext cx="4120443" cy="338549"/>
          </a:xfr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WWW.WEBSITENAME.COM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5932310" y="2726675"/>
            <a:ext cx="1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2" name="Rectangle 1" title="Decorative"/>
          <p:cNvSpPr/>
          <p:nvPr userDrawn="1"/>
        </p:nvSpPr>
        <p:spPr>
          <a:xfrm>
            <a:off x="3872089" y="860778"/>
            <a:ext cx="4120444" cy="513644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6583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Decorative"/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6" name="IMAGE PLACEHOLDER" title="Decorative"/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2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endParaRPr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</p:spPr>
        <p:txBody>
          <a:bodyPr tIns="0" bIns="0" anchor="b">
            <a:noAutofit/>
          </a:bodyPr>
          <a:lstStyle>
            <a:lvl1pPr marL="0" indent="0" algn="r">
              <a:buNone/>
              <a:defRPr sz="30000">
                <a:solidFill>
                  <a:schemeClr val="accent2">
                    <a:lumMod val="75000"/>
                    <a:lumOff val="25000"/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948043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Decorative"/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6" name="IMAGE PLACEHOLDER" title="Decorative"/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endParaRPr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</p:spPr>
        <p:txBody>
          <a:bodyPr tIns="0" bIns="0" anchor="b">
            <a:noAutofit/>
          </a:bodyPr>
          <a:lstStyle>
            <a:lvl1pPr marL="0" indent="0" algn="r">
              <a:buNone/>
              <a:defRPr sz="30000">
                <a:solidFill>
                  <a:schemeClr val="accent1">
                    <a:lumMod val="60000"/>
                    <a:lumOff val="40000"/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6495172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Decorative"/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6" name="IMAGE PLACEHOLDER" title="Decorative"/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endParaRPr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</p:spPr>
        <p:txBody>
          <a:bodyPr tIns="0" bIns="0" anchor="b">
            <a:noAutofit/>
          </a:bodyPr>
          <a:lstStyle>
            <a:lvl1pPr marL="0" indent="0" algn="r">
              <a:buNone/>
              <a:defRPr sz="30000">
                <a:solidFill>
                  <a:schemeClr val="accent4">
                    <a:lumMod val="40000"/>
                    <a:lumOff val="60000"/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36834422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 title="Decorative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2">
              <a:lumMod val="75000"/>
              <a:lumOff val="25000"/>
            </a:schemeClr>
          </a:solidFill>
        </p:spPr>
        <p:txBody>
          <a:bodyPr bIns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552306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 title="Decorative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1">
              <a:lumMod val="60000"/>
              <a:lumOff val="40000"/>
            </a:schemeClr>
          </a:solidFill>
        </p:spPr>
        <p:txBody>
          <a:bodyPr bIns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717688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 title="Decorative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4">
              <a:lumMod val="40000"/>
              <a:lumOff val="60000"/>
            </a:schemeClr>
          </a:solidFill>
        </p:spPr>
        <p:txBody>
          <a:bodyPr bIns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217497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9791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Decorative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0" y="0"/>
            <a:ext cx="6057900" cy="6857995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n-US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74809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Picture Placeholder 5" title="Decorative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9917" y="1002146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5" title="Decorative">
            <a:extLst>
              <a:ext uri="{FF2B5EF4-FFF2-40B4-BE49-F238E27FC236}">
                <a16:creationId xmlns:a16="http://schemas.microsoft.com/office/drawing/2014/main" id="{44A0EDB5-B80A-4225-9741-99690ADBCE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49917" y="2291505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Picture Placeholder 5" title="Decorative">
            <a:extLst>
              <a:ext uri="{FF2B5EF4-FFF2-40B4-BE49-F238E27FC236}">
                <a16:creationId xmlns:a16="http://schemas.microsoft.com/office/drawing/2014/main" id="{E5C18081-A6EE-421D-96AC-0A7FA46F74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9917" y="3580864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Picture Placeholder 5" title="Decorative">
            <a:extLst>
              <a:ext uri="{FF2B5EF4-FFF2-40B4-BE49-F238E27FC236}">
                <a16:creationId xmlns:a16="http://schemas.microsoft.com/office/drawing/2014/main" id="{1D21CB0A-3210-4B51-85A0-5111AEBA214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49917" y="4870223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602887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bg1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498661"/>
            <a:ext cx="4008438" cy="25608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2124643"/>
            <a:ext cx="0" cy="2188806"/>
          </a:xfrm>
          <a:prstGeom prst="line">
            <a:avLst/>
          </a:prstGeom>
          <a:ln w="76200">
            <a:solidFill>
              <a:schemeClr val="accent2">
                <a:lumMod val="50000"/>
                <a:lumOff val="5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426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382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58980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anchor="b"/>
          <a:lstStyle>
            <a:lvl1pPr>
              <a:defRPr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602887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498661"/>
            <a:ext cx="4008438" cy="25608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2124643"/>
            <a:ext cx="0" cy="2188806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E5B409A-28A1-4F13-9C1C-E15291930DF1}"/>
              </a:ext>
            </a:extLst>
          </p:cNvPr>
          <p:cNvSpPr/>
          <p:nvPr userDrawn="1"/>
        </p:nvSpPr>
        <p:spPr>
          <a:xfrm>
            <a:off x="6721671" y="1047456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0A9508C-D302-4643-AFFA-37BE20A4CF91}"/>
              </a:ext>
            </a:extLst>
          </p:cNvPr>
          <p:cNvSpPr/>
          <p:nvPr userDrawn="1"/>
        </p:nvSpPr>
        <p:spPr>
          <a:xfrm>
            <a:off x="6721671" y="2342488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C430BF1-F654-4C13-9094-97AE78B80696}"/>
              </a:ext>
            </a:extLst>
          </p:cNvPr>
          <p:cNvSpPr/>
          <p:nvPr userDrawn="1"/>
        </p:nvSpPr>
        <p:spPr>
          <a:xfrm>
            <a:off x="6721671" y="3644740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4F3E6A2-CCB8-4870-9797-40002216D2B3}"/>
              </a:ext>
            </a:extLst>
          </p:cNvPr>
          <p:cNvSpPr/>
          <p:nvPr userDrawn="1"/>
        </p:nvSpPr>
        <p:spPr>
          <a:xfrm>
            <a:off x="6721671" y="4935469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3725AD6-E3CC-4FAC-94F3-1F4CB56D222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874411" y="1200196"/>
            <a:ext cx="449262" cy="4492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C80D4B49-1275-4A83-A987-EC233FB6CC3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74411" y="2506752"/>
            <a:ext cx="449262" cy="4492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7B475AE2-C1A9-4191-A31B-5D6893397E2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874411" y="3797479"/>
            <a:ext cx="449262" cy="4492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C29F28E2-C28B-447C-818F-8676A82EEAA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874411" y="5088208"/>
            <a:ext cx="449262" cy="4492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19225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Decorative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0" y="3721472"/>
            <a:ext cx="12192000" cy="3136523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n-US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543" y="358610"/>
            <a:ext cx="10854914" cy="804759"/>
          </a:xfrm>
        </p:spPr>
        <p:txBody>
          <a:bodyPr lIns="0" anchor="b">
            <a:normAutofit/>
          </a:bodyPr>
          <a:lstStyle>
            <a:lvl1pPr algn="ctr">
              <a:defRPr sz="4000"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6" name="Picture Placeholder 5" title="Decorative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78803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5" title="Decorative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26108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5" title="Decorative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73413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5" title="Decorative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20718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780" y="3920809"/>
            <a:ext cx="2469806" cy="73169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76825" y="3923752"/>
            <a:ext cx="2469806" cy="73169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22870" y="3920809"/>
            <a:ext cx="2469806" cy="73169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68916" y="3916626"/>
            <a:ext cx="2469806" cy="73169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544" y="1489701"/>
            <a:ext cx="10854914" cy="541483"/>
          </a:xfrm>
        </p:spPr>
        <p:txBody>
          <a:bodyPr l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638410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7" name="Rectangle 6" title="Decorative"/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3285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780" y="4601529"/>
            <a:ext cx="2469806" cy="156215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76825" y="4604472"/>
            <a:ext cx="2469806" cy="156215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22870" y="4601529"/>
            <a:ext cx="2469806" cy="156215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68916" y="4597346"/>
            <a:ext cx="2469806" cy="156215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543" y="358610"/>
            <a:ext cx="10854914" cy="804759"/>
          </a:xfrm>
        </p:spPr>
        <p:txBody>
          <a:bodyPr lIns="0" anchor="b">
            <a:normAutofit/>
          </a:bodyPr>
          <a:lstStyle>
            <a:lvl1pPr algn="ctr">
              <a:defRPr sz="4000"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544" y="1489701"/>
            <a:ext cx="10854914" cy="731691"/>
          </a:xfrm>
        </p:spPr>
        <p:txBody>
          <a:bodyPr l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D7457D0-C252-49A3-9635-C29B38A49BDC}"/>
              </a:ext>
            </a:extLst>
          </p:cNvPr>
          <p:cNvSpPr/>
          <p:nvPr userDrawn="1"/>
        </p:nvSpPr>
        <p:spPr>
          <a:xfrm>
            <a:off x="1179625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66715FF-568E-4151-A75B-79EC2EC52AED}"/>
              </a:ext>
            </a:extLst>
          </p:cNvPr>
          <p:cNvSpPr/>
          <p:nvPr userDrawn="1"/>
        </p:nvSpPr>
        <p:spPr>
          <a:xfrm>
            <a:off x="4025670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E41CAAB-44C4-48D7-80E1-3BF0D8006A5A}"/>
              </a:ext>
            </a:extLst>
          </p:cNvPr>
          <p:cNvSpPr/>
          <p:nvPr userDrawn="1"/>
        </p:nvSpPr>
        <p:spPr>
          <a:xfrm>
            <a:off x="6871715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251A171-181E-416A-9BB8-F6DBEB470707}"/>
              </a:ext>
            </a:extLst>
          </p:cNvPr>
          <p:cNvSpPr/>
          <p:nvPr userDrawn="1"/>
        </p:nvSpPr>
        <p:spPr>
          <a:xfrm>
            <a:off x="9717761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FE6EF7CF-2190-49FE-8BAE-D2863ECD5CA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95525" y="3263556"/>
            <a:ext cx="940316" cy="940316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47D99824-ECF4-4A44-A7CE-84F3AC262C3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14925" y="3263556"/>
            <a:ext cx="940316" cy="940316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F1AE9D02-1431-4CC3-8919-5D21732C45C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097825" y="3263556"/>
            <a:ext cx="940316" cy="940316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69207058-4EB8-4D3C-B236-53DC24F30D9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955325" y="3263556"/>
            <a:ext cx="940316" cy="940316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055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Decorative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6134100" y="0"/>
            <a:ext cx="6057900" cy="6857995"/>
          </a:xfrm>
          <a:prstGeom prst="rect">
            <a:avLst/>
          </a:prstGeom>
          <a:solidFill>
            <a:srgbClr val="DFE3E9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n-US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2234610"/>
            <a:ext cx="4008437" cy="1395208"/>
          </a:xfrm>
        </p:spPr>
        <p:txBody>
          <a:bodyPr lIns="0" anchor="b"/>
          <a:lstStyle>
            <a:lvl1pPr>
              <a:defRPr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3695479"/>
            <a:ext cx="4008437" cy="602887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6" name="Picture Placeholder 5" title="Decorative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02922" y="954224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5" title="Decorative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02922" y="2245735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5" title="Decorative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02922" y="3537246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5" title="Decorative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02922" y="4828757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74809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3276108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4194667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title="Decorative"/>
          <p:cNvSpPr/>
          <p:nvPr userDrawn="1"/>
        </p:nvSpPr>
        <p:spPr>
          <a:xfrm>
            <a:off x="0" y="0"/>
            <a:ext cx="12192000" cy="28096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581" y="597067"/>
            <a:ext cx="8768625" cy="1149325"/>
          </a:xfrm>
        </p:spPr>
        <p:txBody>
          <a:bodyPr l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8871" y="3050995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 title="Decorative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42264" y="3050995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5657" y="3061267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4" title="Decorative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49049" y="3061267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4711" y="5272005"/>
            <a:ext cx="2517605" cy="1029458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711" y="4791479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0942" y="5272005"/>
            <a:ext cx="2517605" cy="1029458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10942" y="4791479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5A499762-AEDB-43BC-89CC-CC0602BEAF7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17173" y="5282275"/>
            <a:ext cx="2517605" cy="1029458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880EDD7E-326D-47DC-B58D-88ECE1D00F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17173" y="4801749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B92C933-F978-486C-A305-0BAC73E0F15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23403" y="5282275"/>
            <a:ext cx="2517605" cy="1029458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B18BFAE0-942E-42DB-BD07-596D50E07E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23403" y="4801749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21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759266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7645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title="Decorative"/>
          <p:cNvSpPr/>
          <p:nvPr userDrawn="1"/>
        </p:nvSpPr>
        <p:spPr>
          <a:xfrm>
            <a:off x="0" y="1964267"/>
            <a:ext cx="3052729" cy="24435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 title="Decorative"/>
          <p:cNvSpPr/>
          <p:nvPr userDrawn="1"/>
        </p:nvSpPr>
        <p:spPr>
          <a:xfrm>
            <a:off x="6092848" y="1964267"/>
            <a:ext cx="3052729" cy="24435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 title="Decorative"/>
          <p:cNvSpPr/>
          <p:nvPr userDrawn="1"/>
        </p:nvSpPr>
        <p:spPr>
          <a:xfrm>
            <a:off x="9139272" y="4414498"/>
            <a:ext cx="3052729" cy="2443502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06887" y="616350"/>
            <a:ext cx="7978227" cy="1062602"/>
          </a:xfrm>
        </p:spPr>
        <p:txBody>
          <a:bodyPr lIns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Picture Placeholder 4" title="Decorative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416552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4" title="Decorative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6424" y="1964267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4" title="Decorative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37904" y="1964267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Rectangle 25" title="Decorative"/>
          <p:cNvSpPr/>
          <p:nvPr userDrawn="1"/>
        </p:nvSpPr>
        <p:spPr>
          <a:xfrm>
            <a:off x="3046424" y="4414498"/>
            <a:ext cx="3052729" cy="2443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64410" y="3652861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4410" y="3248535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6359042" y="3652861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359042" y="3248535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B9FAC90-EA8D-4C0E-A0D1-0D252B50A12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3288925" y="5167572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5556F808-0B84-4923-9C86-83F13CFABBB6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3288925" y="4763246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6D49870F-68D7-4CDC-8F2A-696151FA2B90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9412281" y="5167572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30C251D-6B9A-485B-A02D-AAF34ECA7B5D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9412281" y="4763246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31" name="Picture Placeholder 4" title="Decorative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2848" y="4416552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1750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anchor="b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2247900"/>
            <a:ext cx="5620473" cy="3870325"/>
          </a:xfrm>
        </p:spPr>
        <p:txBody>
          <a:bodyPr/>
          <a:lstStyle/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5F4DF3-3822-4AC9-9C82-C8D284E443EB}"/>
              </a:ext>
            </a:extLst>
          </p:cNvPr>
          <p:cNvSpPr/>
          <p:nvPr userDrawn="1"/>
        </p:nvSpPr>
        <p:spPr>
          <a:xfrm>
            <a:off x="5937569" y="2082800"/>
            <a:ext cx="5620473" cy="10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009635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839972"/>
            <a:ext cx="5620473" cy="5278253"/>
          </a:xfrm>
        </p:spPr>
        <p:txBody>
          <a:bodyPr/>
          <a:lstStyle/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Shape 62" title="Decorative">
            <a:extLst>
              <a:ext uri="{FF2B5EF4-FFF2-40B4-BE49-F238E27FC236}">
                <a16:creationId xmlns:a16="http://schemas.microsoft.com/office/drawing/2014/main" id="{5C48ADE8-5D65-4FF2-93E1-D504137454D1}"/>
              </a:ext>
            </a:extLst>
          </p:cNvPr>
          <p:cNvSpPr/>
          <p:nvPr userDrawn="1"/>
        </p:nvSpPr>
        <p:spPr>
          <a:xfrm flipV="1">
            <a:off x="5770807" y="839972"/>
            <a:ext cx="0" cy="5370328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13101273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EE74C1-9E1A-46A4-9261-8F389FEAB7F4}"/>
              </a:ext>
            </a:extLst>
          </p:cNvPr>
          <p:cNvSpPr/>
          <p:nvPr userDrawn="1"/>
        </p:nvSpPr>
        <p:spPr>
          <a:xfrm>
            <a:off x="5727700" y="0"/>
            <a:ext cx="64643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839972"/>
            <a:ext cx="5620473" cy="52782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147689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EE74C1-9E1A-46A4-9261-8F389FEAB7F4}"/>
              </a:ext>
            </a:extLst>
          </p:cNvPr>
          <p:cNvSpPr/>
          <p:nvPr userDrawn="1"/>
        </p:nvSpPr>
        <p:spPr>
          <a:xfrm>
            <a:off x="5727700" y="0"/>
            <a:ext cx="6464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839972"/>
            <a:ext cx="5620473" cy="52782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154258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180" y="687572"/>
            <a:ext cx="4767262" cy="1342045"/>
          </a:xfrm>
        </p:spPr>
        <p:txBody>
          <a:bodyPr lIns="0" anchor="b">
            <a:normAutofit/>
          </a:bodyPr>
          <a:lstStyle>
            <a:lvl1pPr algn="r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5420" y="687573"/>
            <a:ext cx="5370740" cy="1342044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392680"/>
            <a:ext cx="10719842" cy="4167505"/>
          </a:xfrm>
        </p:spPr>
        <p:txBody>
          <a:bodyPr/>
          <a:lstStyle/>
          <a:p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45607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180" y="687572"/>
            <a:ext cx="4767262" cy="1342045"/>
          </a:xfrm>
        </p:spPr>
        <p:txBody>
          <a:bodyPr lIns="0" anchor="b">
            <a:normAutofit/>
          </a:bodyPr>
          <a:lstStyle>
            <a:lvl1pPr algn="r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5420" y="687573"/>
            <a:ext cx="5370740" cy="1342044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815420" y="2392680"/>
            <a:ext cx="5742622" cy="4023995"/>
          </a:xfrm>
        </p:spPr>
        <p:txBody>
          <a:bodyPr/>
          <a:lstStyle/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4" name="Picture Placeholder 3" title="Decorative">
            <a:extLst>
              <a:ext uri="{FF2B5EF4-FFF2-40B4-BE49-F238E27FC236}">
                <a16:creationId xmlns:a16="http://schemas.microsoft.com/office/drawing/2014/main" id="{C9E9201F-1E54-4CE0-974D-2A45F04F48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2392045"/>
            <a:ext cx="4776788" cy="4023995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98514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with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7" name="Rectangle 6" title="Decorative"/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7606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74535-13A9-914D-A6BC-97AFF2883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289560"/>
            <a:ext cx="10896600" cy="89321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3A40995-514F-A74C-B120-F2ADB49206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1097363"/>
            <a:ext cx="10896600" cy="6028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4" name="Table Placeholder 3" title="Decorative">
            <a:extLst>
              <a:ext uri="{FF2B5EF4-FFF2-40B4-BE49-F238E27FC236}">
                <a16:creationId xmlns:a16="http://schemas.microsoft.com/office/drawing/2014/main" id="{EC1740A4-BBA1-4296-9738-ADD3B80B243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47700" y="1806575"/>
            <a:ext cx="10896600" cy="4578350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8298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9723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 title="Decorative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659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 title="Decorative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Picture Placeholder 6" title="Decorative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31D0563-B39F-46E6-AC0D-1CDBD9E89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50030"/>
            <a:ext cx="2578099" cy="2508588"/>
          </a:xfrm>
        </p:spPr>
        <p:txBody>
          <a:bodyPr lIns="0" anchor="b">
            <a:normAutofit/>
          </a:bodyPr>
          <a:lstStyle>
            <a:lvl1pPr algn="l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0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612562" y="1959892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12529377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 title="Decorative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15" y="1497808"/>
            <a:ext cx="3129335" cy="536019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 title="Decorative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66714" y="-20671"/>
            <a:ext cx="3129336" cy="53970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31D0563-B39F-46E6-AC0D-1CDBD9E89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1446" y="2718684"/>
            <a:ext cx="3415560" cy="2508588"/>
          </a:xfrm>
        </p:spPr>
        <p:txBody>
          <a:bodyPr lIns="0" anchor="b">
            <a:normAutofit/>
          </a:bodyPr>
          <a:lstStyle>
            <a:lvl1pPr algn="l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0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8555848" y="4281994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10967618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 title="Decorative">
            <a:extLst>
              <a:ext uri="{FF2B5EF4-FFF2-40B4-BE49-F238E27FC236}">
                <a16:creationId xmlns:a16="http://schemas.microsoft.com/office/drawing/2014/main" id="{AC817481-FC70-46B9-B779-4E5C04778C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25" y="1260389"/>
            <a:ext cx="2816352" cy="317381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94701" y="0"/>
            <a:ext cx="2817564" cy="31756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00DB6AEA-811C-4554-97AF-7D4F2639BD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3361" y="4586414"/>
            <a:ext cx="5798904" cy="227158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 title="Decorative">
            <a:extLst>
              <a:ext uri="{FF2B5EF4-FFF2-40B4-BE49-F238E27FC236}">
                <a16:creationId xmlns:a16="http://schemas.microsoft.com/office/drawing/2014/main" id="{75694821-2A94-40B8-8AAD-3E3762AFD3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9737" y="4586414"/>
            <a:ext cx="2817564" cy="227158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7889" y="2030436"/>
            <a:ext cx="2817564" cy="240376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4" title="Decorative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61076" y="0"/>
            <a:ext cx="2817564" cy="443420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 title="Decorative"/>
          <p:cNvSpPr/>
          <p:nvPr userDrawn="1"/>
        </p:nvSpPr>
        <p:spPr>
          <a:xfrm>
            <a:off x="213361" y="0"/>
            <a:ext cx="2815716" cy="10997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 title="Decorative"/>
          <p:cNvSpPr/>
          <p:nvPr userDrawn="1"/>
        </p:nvSpPr>
        <p:spPr>
          <a:xfrm>
            <a:off x="3196549" y="3334454"/>
            <a:ext cx="2815716" cy="10997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 title="Decorative"/>
          <p:cNvSpPr/>
          <p:nvPr userDrawn="1"/>
        </p:nvSpPr>
        <p:spPr>
          <a:xfrm>
            <a:off x="6179737" y="0"/>
            <a:ext cx="2815716" cy="18782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 title="Decorative"/>
          <p:cNvSpPr/>
          <p:nvPr userDrawn="1"/>
        </p:nvSpPr>
        <p:spPr>
          <a:xfrm>
            <a:off x="9162924" y="4598770"/>
            <a:ext cx="2815716" cy="22592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771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E6CB013-CF95-40E6-AC1C-79DA48296C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8440F-69B0-4026-B384-8B436936890F}" type="datetime1">
              <a:rPr lang="zh-TW" altLang="en-US"/>
              <a:pPr>
                <a:defRPr/>
              </a:pPr>
              <a:t>2020/12/29</a:t>
            </a:fld>
            <a:endParaRPr lang="en-US" altLang="zh-TW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6E589FE7-98B5-4094-BF5C-7FE9EF4D1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651FD8F7-CDAE-4271-9DE2-B322626947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AF0AD-46A3-4F4D-8D7D-47AF3A83F36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32552748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0899BE-D423-4255-9176-1D0931BA70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C3F69-7039-4479-8846-0DEEAAB7B27C}" type="datetime1">
              <a:rPr lang="zh-TW" altLang="en-US"/>
              <a:pPr>
                <a:defRPr/>
              </a:pPr>
              <a:t>2020/12/29</a:t>
            </a:fld>
            <a:endParaRPr lang="en-US" altLang="zh-TW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B40033D0-4739-4B86-A489-353C106F50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8D56D5AA-53E4-4CBE-91BB-F31A57E318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2E3EE-BC90-4D4D-B6B4-C75B13B3494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5457800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with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7" name="Rectangle 6" title="Decorative"/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895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73179"/>
            <a:ext cx="6826342" cy="2188805"/>
          </a:xfrm>
        </p:spPr>
        <p:txBody>
          <a:bodyPr rIns="45720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2" title="Decorative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4542" y="3665204"/>
            <a:ext cx="4527458" cy="2196780"/>
          </a:xfrm>
          <a:solidFill>
            <a:schemeClr val="accent1"/>
          </a:solidFill>
        </p:spPr>
        <p:txBody>
          <a:bodyPr lIns="274320" tIns="182880" rIns="182880" bIns="18288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7664541" y="3673179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132737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ivider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73179"/>
            <a:ext cx="6826342" cy="2188805"/>
          </a:xfrm>
        </p:spPr>
        <p:txBody>
          <a:bodyPr rIns="45720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2" title="Decorative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4542" y="3665204"/>
            <a:ext cx="4527458" cy="2196780"/>
          </a:xfrm>
          <a:solidFill>
            <a:schemeClr val="accent2"/>
          </a:solidFill>
        </p:spPr>
        <p:txBody>
          <a:bodyPr lIns="274320" tIns="182880" rIns="182880" bIns="18288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7664541" y="3673179"/>
            <a:ext cx="1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14206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F0FA98-2EE8-734A-95BB-A4637DCA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5A45B-F495-F641-AA7A-36292C3CC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27B26-65C5-5A4B-AAEC-70B3B5201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73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36" r:id="rId2"/>
    <p:sldLayoutId id="2147483689" r:id="rId3"/>
    <p:sldLayoutId id="2147483735" r:id="rId4"/>
    <p:sldLayoutId id="2147483684" r:id="rId5"/>
    <p:sldLayoutId id="2147483752" r:id="rId6"/>
    <p:sldLayoutId id="2147483737" r:id="rId7"/>
    <p:sldLayoutId id="2147483651" r:id="rId8"/>
    <p:sldLayoutId id="2147483738" r:id="rId9"/>
    <p:sldLayoutId id="2147483685" r:id="rId10"/>
    <p:sldLayoutId id="2147483674" r:id="rId11"/>
    <p:sldLayoutId id="2147483690" r:id="rId12"/>
    <p:sldLayoutId id="2147483694" r:id="rId13"/>
    <p:sldLayoutId id="2147483748" r:id="rId14"/>
    <p:sldLayoutId id="2147483693" r:id="rId15"/>
    <p:sldLayoutId id="2147483686" r:id="rId16"/>
    <p:sldLayoutId id="2147483703" r:id="rId17"/>
    <p:sldLayoutId id="2147483709" r:id="rId18"/>
    <p:sldLayoutId id="2147483710" r:id="rId19"/>
    <p:sldLayoutId id="2147483711" r:id="rId20"/>
    <p:sldLayoutId id="2147483712" r:id="rId21"/>
    <p:sldLayoutId id="2147483749" r:id="rId22"/>
    <p:sldLayoutId id="2147483751" r:id="rId23"/>
    <p:sldLayoutId id="2147483704" r:id="rId24"/>
    <p:sldLayoutId id="2147483702" r:id="rId25"/>
    <p:sldLayoutId id="2147483713" r:id="rId26"/>
    <p:sldLayoutId id="2147483714" r:id="rId27"/>
    <p:sldLayoutId id="2147483715" r:id="rId28"/>
    <p:sldLayoutId id="2147483695" r:id="rId29"/>
    <p:sldLayoutId id="2147483730" r:id="rId30"/>
    <p:sldLayoutId id="2147483698" r:id="rId31"/>
    <p:sldLayoutId id="2147483731" r:id="rId32"/>
    <p:sldLayoutId id="2147483699" r:id="rId33"/>
    <p:sldLayoutId id="2147483732" r:id="rId34"/>
    <p:sldLayoutId id="2147483739" r:id="rId35"/>
    <p:sldLayoutId id="2147483740" r:id="rId36"/>
    <p:sldLayoutId id="2147483700" r:id="rId37"/>
    <p:sldLayoutId id="2147483741" r:id="rId38"/>
    <p:sldLayoutId id="2147483742" r:id="rId39"/>
    <p:sldLayoutId id="2147483696" r:id="rId40"/>
    <p:sldLayoutId id="2147483743" r:id="rId41"/>
    <p:sldLayoutId id="2147483744" r:id="rId42"/>
    <p:sldLayoutId id="2147483745" r:id="rId43"/>
    <p:sldLayoutId id="2147483705" r:id="rId44"/>
    <p:sldLayoutId id="2147483746" r:id="rId45"/>
    <p:sldLayoutId id="2147483687" r:id="rId46"/>
    <p:sldLayoutId id="2147483719" r:id="rId47"/>
    <p:sldLayoutId id="2147483720" r:id="rId48"/>
    <p:sldLayoutId id="2147483718" r:id="rId49"/>
    <p:sldLayoutId id="2147483721" r:id="rId50"/>
    <p:sldLayoutId id="2147483716" r:id="rId51"/>
    <p:sldLayoutId id="2147483722" r:id="rId52"/>
    <p:sldLayoutId id="2147483723" r:id="rId53"/>
    <p:sldLayoutId id="2147483753" r:id="rId54"/>
    <p:sldLayoutId id="2147483754" r:id="rId55"/>
    <p:sldLayoutId id="2147483755" r:id="rId56"/>
    <p:sldLayoutId id="2147483756" r:id="rId57"/>
    <p:sldLayoutId id="2147483725" r:id="rId58"/>
    <p:sldLayoutId id="2147483726" r:id="rId59"/>
    <p:sldLayoutId id="2147483675" r:id="rId60"/>
    <p:sldLayoutId id="2147483677" r:id="rId61"/>
    <p:sldLayoutId id="2147483729" r:id="rId62"/>
    <p:sldLayoutId id="2147483747" r:id="rId63"/>
    <p:sldLayoutId id="2147483728" r:id="rId64"/>
    <p:sldLayoutId id="2147483757" r:id="rId65"/>
    <p:sldLayoutId id="2147483758" r:id="rId6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tx2"/>
          </a:solidFill>
          <a:latin typeface="+mj-lt"/>
          <a:ea typeface="+mj-ea"/>
          <a:cs typeface="Gill Sans" panose="020B05020201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8" userDrawn="1">
          <p15:clr>
            <a:srgbClr val="F26B43"/>
          </p15:clr>
        </p15:guide>
        <p15:guide id="2" orient="horz" pos="40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4.png"/><Relationship Id="rId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7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2.png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80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6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3.png"/><Relationship Id="rId5" Type="http://schemas.openxmlformats.org/officeDocument/2006/relationships/image" Target="../media/image75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5.jpeg"/><Relationship Id="rId7" Type="http://schemas.openxmlformats.org/officeDocument/2006/relationships/image" Target="../media/image9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0.png"/><Relationship Id="rId7" Type="http://schemas.openxmlformats.org/officeDocument/2006/relationships/image" Target="../media/image10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8.png"/><Relationship Id="rId7" Type="http://schemas.openxmlformats.org/officeDocument/2006/relationships/image" Target="../media/image12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19.jpe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3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00.png"/><Relationship Id="rId7" Type="http://schemas.openxmlformats.org/officeDocument/2006/relationships/image" Target="../media/image137.pn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emf"/><Relationship Id="rId3" Type="http://schemas.openxmlformats.org/officeDocument/2006/relationships/image" Target="../media/image142.png"/><Relationship Id="rId7" Type="http://schemas.openxmlformats.org/officeDocument/2006/relationships/image" Target="../media/image1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45.pn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Relationship Id="rId9" Type="http://schemas.openxmlformats.org/officeDocument/2006/relationships/image" Target="../media/image1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15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eg"/><Relationship Id="rId7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18" Type="http://schemas.openxmlformats.org/officeDocument/2006/relationships/image" Target="../media/image26.jpeg"/><Relationship Id="rId3" Type="http://schemas.openxmlformats.org/officeDocument/2006/relationships/diagramData" Target="../diagrams/data1.xml"/><Relationship Id="rId21" Type="http://schemas.openxmlformats.org/officeDocument/2006/relationships/image" Target="../media/image29.jpeg"/><Relationship Id="rId7" Type="http://schemas.microsoft.com/office/2007/relationships/diagramDrawing" Target="../diagrams/drawing1.xml"/><Relationship Id="rId12" Type="http://schemas.openxmlformats.org/officeDocument/2006/relationships/image" Target="../media/image20.jpe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65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9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32.jpeg"/><Relationship Id="rId21" Type="http://schemas.openxmlformats.org/officeDocument/2006/relationships/image" Target="../media/image45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0.jpeg"/><Relationship Id="rId20" Type="http://schemas.openxmlformats.org/officeDocument/2006/relationships/image" Target="../media/image44.jpeg"/><Relationship Id="rId1" Type="http://schemas.openxmlformats.org/officeDocument/2006/relationships/slideLayout" Target="../slideLayouts/slideLayout66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35.png"/><Relationship Id="rId24" Type="http://schemas.openxmlformats.org/officeDocument/2006/relationships/image" Target="../media/image47.png"/><Relationship Id="rId5" Type="http://schemas.openxmlformats.org/officeDocument/2006/relationships/diagramLayout" Target="../diagrams/layout2.xml"/><Relationship Id="rId15" Type="http://schemas.openxmlformats.org/officeDocument/2006/relationships/image" Target="../media/image39.jpeg"/><Relationship Id="rId23" Type="http://schemas.openxmlformats.org/officeDocument/2006/relationships/image" Target="../media/image46.png"/><Relationship Id="rId10" Type="http://schemas.openxmlformats.org/officeDocument/2006/relationships/image" Target="../media/image34.png"/><Relationship Id="rId19" Type="http://schemas.openxmlformats.org/officeDocument/2006/relationships/image" Target="../media/image43.jpeg"/><Relationship Id="rId4" Type="http://schemas.openxmlformats.org/officeDocument/2006/relationships/diagramData" Target="../diagrams/data2.xml"/><Relationship Id="rId9" Type="http://schemas.openxmlformats.org/officeDocument/2006/relationships/image" Target="../media/image33.png"/><Relationship Id="rId14" Type="http://schemas.openxmlformats.org/officeDocument/2006/relationships/image" Target="../media/image38.jpeg"/><Relationship Id="rId22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AA1E033-9C5C-4F1D-9DE2-D24938FA7B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806" y="4994361"/>
            <a:ext cx="6017547" cy="15449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80F76E-5538-40FC-BE36-4002A7355C70}"/>
              </a:ext>
            </a:extLst>
          </p:cNvPr>
          <p:cNvSpPr txBox="1"/>
          <p:nvPr/>
        </p:nvSpPr>
        <p:spPr>
          <a:xfrm>
            <a:off x="7851954" y="6023463"/>
            <a:ext cx="34923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 Black" panose="020B0A04020102020204" pitchFamily="34" charset="0"/>
              </a:rPr>
              <a:t> Dec 29, 2020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CDD5E7F-CD53-4866-82BD-7A071065A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80" cy="45953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C798D2F-40E0-4E92-A4B6-6E85C845B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79" cy="459652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D08857E3-635E-45B1-9526-A5DF9BD91006}"/>
              </a:ext>
            </a:extLst>
          </p:cNvPr>
          <p:cNvSpPr txBox="1"/>
          <p:nvPr/>
        </p:nvSpPr>
        <p:spPr>
          <a:xfrm>
            <a:off x="6886575" y="5114925"/>
            <a:ext cx="4772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2020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REPORT</a:t>
            </a:r>
            <a:endParaRPr lang="zh-TW" alt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9592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391FA66-BCDC-4C12-B812-A0DEE14539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59156" y="1131233"/>
            <a:ext cx="4306818" cy="385854"/>
          </a:xfrm>
        </p:spPr>
        <p:txBody>
          <a:bodyPr>
            <a:normAutofit/>
          </a:bodyPr>
          <a:lstStyle/>
          <a:p>
            <a:r>
              <a:rPr kumimoji="1" lang="en-US" altLang="zh-TW" b="1" dirty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● </a:t>
            </a:r>
            <a:r>
              <a:rPr kumimoji="1" lang="en-US" altLang="zh-TW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April,2019/</a:t>
            </a:r>
            <a:r>
              <a:rPr kumimoji="1" lang="en-US" altLang="zh-TW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5G</a:t>
            </a:r>
            <a:r>
              <a:rPr kumimoji="1" lang="en-US" altLang="zh-TW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Pilot opening</a:t>
            </a:r>
            <a:endParaRPr lang="en-US" dirty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11BAC48-F4C4-46FB-96DC-423C381A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3740" y="5051328"/>
            <a:ext cx="2968356" cy="941523"/>
          </a:xfrm>
        </p:spPr>
        <p:txBody>
          <a:bodyPr/>
          <a:lstStyle/>
          <a:p>
            <a:pPr algn="ctr"/>
            <a:r>
              <a:rPr lang="en-US" altLang="zh-TW" sz="3600" dirty="0">
                <a:solidFill>
                  <a:schemeClr val="bg1"/>
                </a:solidFill>
                <a:highlight>
                  <a:srgbClr val="008080"/>
                </a:highlight>
              </a:rPr>
              <a:t>Achievement</a:t>
            </a:r>
            <a:endParaRPr lang="en-US" sz="3600" dirty="0">
              <a:solidFill>
                <a:schemeClr val="bg1"/>
              </a:solidFill>
              <a:highlight>
                <a:srgbClr val="008080"/>
              </a:highlight>
            </a:endParaRP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ADE35233-6DEE-4B97-AFFB-06DE78443B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0905" y="1487230"/>
            <a:ext cx="5780015" cy="358476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kumimoji="1" lang="en-US" altLang="zh-TW" b="1" dirty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● </a:t>
            </a:r>
            <a:r>
              <a:rPr kumimoji="1" lang="en-US" altLang="zh-TW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August,2019/Taipei Aerospace and Defense Exhibition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87271B6-523F-4DCD-A006-84BF4C0C7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70905" y="1776396"/>
            <a:ext cx="5357482" cy="498591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kumimoji="1" lang="en-US" altLang="zh-TW" b="1" dirty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● </a:t>
            </a:r>
            <a:r>
              <a:rPr kumimoji="1" lang="en-US" altLang="zh-TW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July,2019/New Taipei City Fire Department drill</a:t>
            </a:r>
            <a:endParaRPr kumimoji="1" lang="en-US" b="1" dirty="0">
              <a:solidFill>
                <a:srgbClr val="C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F23411C8-1DB7-46A1-A6DC-41EACD30ED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59156" y="2097674"/>
            <a:ext cx="5960910" cy="512689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kumimoji="1" lang="en-US" altLang="zh-TW" b="1" dirty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● </a:t>
            </a:r>
            <a:r>
              <a:rPr kumimoji="1" lang="en-US" altLang="zh-TW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September,2019/National Disaster Prevention Day drill</a:t>
            </a:r>
            <a:endParaRPr kumimoji="1" lang="en-US" b="1" dirty="0">
              <a:solidFill>
                <a:srgbClr val="C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7B21F6A-5FD9-417C-9575-4DBC3185FD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67812" y="2476590"/>
            <a:ext cx="3941003" cy="369333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kumimoji="1" lang="en-US" altLang="zh-TW" b="1" dirty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● </a:t>
            </a:r>
            <a:r>
              <a:rPr kumimoji="1" lang="en-US" altLang="zh-TW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December,2019/</a:t>
            </a:r>
            <a:r>
              <a:rPr kumimoji="1" lang="en-US" altLang="zh-TW" b="1" dirty="0" err="1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NCCTaitung</a:t>
            </a:r>
            <a:r>
              <a:rPr kumimoji="1" lang="en-US" altLang="zh-TW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drill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B4236C3-3553-4A17-80AF-9A2991B61E32}"/>
              </a:ext>
            </a:extLst>
          </p:cNvPr>
          <p:cNvSpPr txBox="1"/>
          <p:nvPr/>
        </p:nvSpPr>
        <p:spPr>
          <a:xfrm>
            <a:off x="2270905" y="2802799"/>
            <a:ext cx="6883727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kumimoji="1" lang="en-US" altLang="zh-TW" sz="1400" b="1" dirty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● </a:t>
            </a:r>
            <a:r>
              <a:rPr kumimoji="1" lang="en-US" altLang="zh-TW" sz="16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April,2020/NCC Flood Control Drill in Taitung, Southern District</a:t>
            </a:r>
            <a:endParaRPr kumimoji="1" lang="en-US" sz="1600" b="1" dirty="0">
              <a:solidFill>
                <a:srgbClr val="C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B5D236-7BB1-4059-95A1-F35EE49E049F}"/>
              </a:ext>
            </a:extLst>
          </p:cNvPr>
          <p:cNvSpPr txBox="1"/>
          <p:nvPr/>
        </p:nvSpPr>
        <p:spPr>
          <a:xfrm>
            <a:off x="2281497" y="3081484"/>
            <a:ext cx="36421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TW" sz="1400" b="1" dirty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● </a:t>
            </a:r>
            <a:r>
              <a:rPr kumimoji="1" lang="en-US" altLang="zh-TW" sz="16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April,2020 /5GPilot Anniversary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99DCC2-547B-4C37-A025-4282BAF53D39}"/>
              </a:ext>
            </a:extLst>
          </p:cNvPr>
          <p:cNvSpPr txBox="1"/>
          <p:nvPr/>
        </p:nvSpPr>
        <p:spPr>
          <a:xfrm>
            <a:off x="2281497" y="3387848"/>
            <a:ext cx="34142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TW" sz="1400" b="1" dirty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● </a:t>
            </a:r>
            <a:r>
              <a:rPr kumimoji="1" lang="en-US" altLang="zh-TW" sz="16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July,2020/Military exercises</a:t>
            </a:r>
            <a:endParaRPr kumimoji="1" lang="zh-TW" altLang="en-US" sz="1600" b="1" dirty="0">
              <a:solidFill>
                <a:srgbClr val="C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2DC9A8-BD7E-41A0-9C41-945096E695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711"/>
            <a:ext cx="12192000" cy="7437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018A49-5933-4E52-9F49-5547D445A1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38272"/>
            <a:ext cx="3467923" cy="8924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1D918C-8FD3-427F-AEA2-4F6D079B0D7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62" y="1373819"/>
            <a:ext cx="1860515" cy="1151110"/>
          </a:xfrm>
          <a:prstGeom prst="rect">
            <a:avLst/>
          </a:prstGeom>
        </p:spPr>
      </p:pic>
      <p:sp>
        <p:nvSpPr>
          <p:cNvPr id="16" name="TextBox 27">
            <a:extLst>
              <a:ext uri="{FF2B5EF4-FFF2-40B4-BE49-F238E27FC236}">
                <a16:creationId xmlns:a16="http://schemas.microsoft.com/office/drawing/2014/main" id="{344B1375-ED07-43CE-B741-63AB299E5165}"/>
              </a:ext>
            </a:extLst>
          </p:cNvPr>
          <p:cNvSpPr txBox="1"/>
          <p:nvPr/>
        </p:nvSpPr>
        <p:spPr>
          <a:xfrm>
            <a:off x="2281497" y="3680155"/>
            <a:ext cx="54382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TW" sz="1400" b="1" dirty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● </a:t>
            </a:r>
            <a:r>
              <a:rPr kumimoji="1" lang="en-US" altLang="zh-TW" sz="16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October,2020/Chiayi UAV Innovation Application</a:t>
            </a:r>
            <a:endParaRPr kumimoji="1" lang="zh-TW" altLang="en-US" sz="1600" b="1" dirty="0">
              <a:solidFill>
                <a:srgbClr val="C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TextBox 27">
            <a:extLst>
              <a:ext uri="{FF2B5EF4-FFF2-40B4-BE49-F238E27FC236}">
                <a16:creationId xmlns:a16="http://schemas.microsoft.com/office/drawing/2014/main" id="{F1667568-7505-49F1-9A56-90084E00A53D}"/>
              </a:ext>
            </a:extLst>
          </p:cNvPr>
          <p:cNvSpPr txBox="1"/>
          <p:nvPr/>
        </p:nvSpPr>
        <p:spPr>
          <a:xfrm>
            <a:off x="2281497" y="3973589"/>
            <a:ext cx="46684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TW" sz="1400" b="1" dirty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● </a:t>
            </a:r>
            <a:r>
              <a:rPr kumimoji="1" lang="en-US" altLang="zh-TW" sz="16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December,2020/Homeland Security CIP drill</a:t>
            </a:r>
            <a:endParaRPr kumimoji="1" lang="zh-TW" altLang="en-US" sz="1600" b="1" dirty="0">
              <a:solidFill>
                <a:srgbClr val="C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" name="TextBox 27">
            <a:extLst>
              <a:ext uri="{FF2B5EF4-FFF2-40B4-BE49-F238E27FC236}">
                <a16:creationId xmlns:a16="http://schemas.microsoft.com/office/drawing/2014/main" id="{2152A340-20B4-438D-AC40-07AE7F40AE79}"/>
              </a:ext>
            </a:extLst>
          </p:cNvPr>
          <p:cNvSpPr txBox="1"/>
          <p:nvPr/>
        </p:nvSpPr>
        <p:spPr>
          <a:xfrm>
            <a:off x="2281497" y="4326353"/>
            <a:ext cx="6317219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1" lang="en-US" altLang="zh-TW" sz="1400" b="1" dirty="0">
                <a:solidFill>
                  <a:srgbClr val="C00000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● </a:t>
            </a:r>
            <a:r>
              <a:rPr kumimoji="1" lang="en-US" altLang="zh-TW" sz="16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December,2020/Civil Aviation Administration of UAV Forum</a:t>
            </a:r>
            <a:endParaRPr kumimoji="1" lang="zh-TW" altLang="en-US" sz="1600" b="1" dirty="0">
              <a:solidFill>
                <a:srgbClr val="C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1" name="圖片 16" descr="一張含有 個人, 室內, 人, 團體 的圖片&#10;&#10;自動產生的描述">
            <a:extLst>
              <a:ext uri="{FF2B5EF4-FFF2-40B4-BE49-F238E27FC236}">
                <a16:creationId xmlns:a16="http://schemas.microsoft.com/office/drawing/2014/main" id="{DA44242A-3984-49C0-A624-73128C8A61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5" t="6678"/>
          <a:stretch/>
        </p:blipFill>
        <p:spPr bwMode="auto">
          <a:xfrm>
            <a:off x="8350787" y="138272"/>
            <a:ext cx="3627475" cy="262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圖片 2">
            <a:extLst>
              <a:ext uri="{FF2B5EF4-FFF2-40B4-BE49-F238E27FC236}">
                <a16:creationId xmlns:a16="http://schemas.microsoft.com/office/drawing/2014/main" id="{9942E247-8CD3-4FCC-A091-1B41CEC3F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613" b="20498"/>
          <a:stretch/>
        </p:blipFill>
        <p:spPr bwMode="auto">
          <a:xfrm>
            <a:off x="8350787" y="3199299"/>
            <a:ext cx="3632908" cy="22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358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11BAC48-F4C4-46FB-96DC-423C381A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25" y="4719452"/>
            <a:ext cx="6096625" cy="1327607"/>
          </a:xfrm>
        </p:spPr>
        <p:txBody>
          <a:bodyPr/>
          <a:lstStyle/>
          <a:p>
            <a:pPr algn="ctr"/>
            <a:r>
              <a:rPr lang="en-US" altLang="zh-TW" sz="360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Taipei Aerospace &amp; Defense Technology Exhibition</a:t>
            </a:r>
            <a:endParaRPr lang="en-US" sz="3600" dirty="0">
              <a:solidFill>
                <a:schemeClr val="bg1"/>
              </a:solidFill>
              <a:highlight>
                <a:srgbClr val="008080"/>
              </a:highligh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2DC9A8-BD7E-41A0-9C41-945096E695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711"/>
            <a:ext cx="12192000" cy="7437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30F209-2A37-42F3-BCBA-E43A73C955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65032"/>
            <a:ext cx="5174036" cy="13276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DF2E9C-A4A6-42C7-98A0-4B7F2A36979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1" y="1492640"/>
            <a:ext cx="5935410" cy="39274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8220B7-F736-4624-B633-86636B1B30F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89" y="1492640"/>
            <a:ext cx="5791702" cy="32496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07419D-6A1E-4B37-8A68-7B82E1CAD6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9751" y="5710481"/>
            <a:ext cx="952500" cy="361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B3F236-89BF-4E43-B438-0992097C9D3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6576" y="0"/>
            <a:ext cx="1694835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86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11BAC48-F4C4-46FB-96DC-423C381A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17563"/>
            <a:ext cx="3781168" cy="1327608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5G Pilot Team Anniversary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2DC9A8-BD7E-41A0-9C41-945096E695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711"/>
            <a:ext cx="12192000" cy="7437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165BB3-F9DC-4144-AA43-14B8FB8A84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5544" y="1957138"/>
            <a:ext cx="7146062" cy="38880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30F209-2A37-42F3-BCBA-E43A73C955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65032"/>
            <a:ext cx="5174036" cy="13276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8153496-26E6-437C-A089-1FBBEFA0B50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56" y="1957138"/>
            <a:ext cx="4766239" cy="256042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2970A16-B2E0-4827-92E8-0EBF332F839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661" y="0"/>
            <a:ext cx="1694835" cy="1048603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0DF5AD75-CC96-4A64-82D1-F07C71528D8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206" y="5422097"/>
            <a:ext cx="780356" cy="25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69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11BAC48-F4C4-46FB-96DC-423C381A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37221"/>
            <a:ext cx="5593401" cy="1327607"/>
          </a:xfrm>
        </p:spPr>
        <p:txBody>
          <a:bodyPr/>
          <a:lstStyle/>
          <a:p>
            <a:pPr algn="ctr"/>
            <a:r>
              <a:rPr lang="en-US" altLang="zh-TW" sz="360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Fire &amp; Disaster Relief Drill</a:t>
            </a:r>
            <a:endParaRPr lang="en-US" sz="3600" dirty="0">
              <a:solidFill>
                <a:schemeClr val="bg1"/>
              </a:solidFill>
              <a:highlight>
                <a:srgbClr val="008080"/>
              </a:highligh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2DC9A8-BD7E-41A0-9C41-945096E695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711"/>
            <a:ext cx="12192000" cy="7437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30F209-2A37-42F3-BCBA-E43A73C955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65032"/>
            <a:ext cx="5174036" cy="13276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9AF828-A76C-4006-B50A-CE7A70858A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64"/>
          <a:stretch/>
        </p:blipFill>
        <p:spPr>
          <a:xfrm>
            <a:off x="6598599" y="1368462"/>
            <a:ext cx="5442494" cy="3361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B5F8C7-EEE2-4E32-B8E6-59BED62188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6887" y="5713952"/>
            <a:ext cx="952500" cy="361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E91F15-B23C-4BAA-8B11-229DF398154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6991" y="0"/>
            <a:ext cx="1694835" cy="1048603"/>
          </a:xfrm>
          <a:prstGeom prst="rect">
            <a:avLst/>
          </a:prstGeom>
        </p:spPr>
      </p:pic>
      <p:pic>
        <p:nvPicPr>
          <p:cNvPr id="9" name="圖片 2">
            <a:extLst>
              <a:ext uri="{FF2B5EF4-FFF2-40B4-BE49-F238E27FC236}">
                <a16:creationId xmlns:a16="http://schemas.microsoft.com/office/drawing/2014/main" id="{88FEBBCA-4C77-4878-B7C3-9DEB530BDA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80"/>
          <a:stretch/>
        </p:blipFill>
        <p:spPr bwMode="auto">
          <a:xfrm>
            <a:off x="40441" y="1360362"/>
            <a:ext cx="6532300" cy="335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390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11BAC48-F4C4-46FB-96DC-423C381A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074049"/>
            <a:ext cx="5174036" cy="979939"/>
          </a:xfrm>
        </p:spPr>
        <p:txBody>
          <a:bodyPr/>
          <a:lstStyle/>
          <a:p>
            <a:pPr algn="ctr"/>
            <a:r>
              <a:rPr lang="en-US" altLang="zh-TW" sz="360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NCC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br>
              <a:rPr lang="en-US" altLang="zh-TW" sz="360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altLang="zh-TW" sz="360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Flood Prevention Drill</a:t>
            </a:r>
            <a:endParaRPr lang="en-US" sz="3600" dirty="0">
              <a:solidFill>
                <a:schemeClr val="bg1"/>
              </a:solidFill>
              <a:highlight>
                <a:srgbClr val="008080"/>
              </a:highligh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2DC9A8-BD7E-41A0-9C41-945096E695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711"/>
            <a:ext cx="12192000" cy="7437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30F209-2A37-42F3-BCBA-E43A73C955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65032"/>
            <a:ext cx="5174036" cy="13276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E44B60-139F-43A6-B78E-6054B8E91F9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5840" y="1499324"/>
            <a:ext cx="6779067" cy="42187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B9E4B6-AD3B-44C8-A74F-87424C0113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5027" y="5796813"/>
            <a:ext cx="781050" cy="257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C8706D-F7B5-42CF-A218-E1868AA8F69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0072" y="36100"/>
            <a:ext cx="1694835" cy="1048603"/>
          </a:xfrm>
          <a:prstGeom prst="rect">
            <a:avLst/>
          </a:prstGeom>
        </p:spPr>
      </p:pic>
      <p:pic>
        <p:nvPicPr>
          <p:cNvPr id="11" name="圖片 4">
            <a:extLst>
              <a:ext uri="{FF2B5EF4-FFF2-40B4-BE49-F238E27FC236}">
                <a16:creationId xmlns:a16="http://schemas.microsoft.com/office/drawing/2014/main" id="{5EBF7469-B2BC-4C64-B3B4-EB48A1B752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781"/>
          <a:stretch/>
        </p:blipFill>
        <p:spPr bwMode="auto">
          <a:xfrm>
            <a:off x="88042" y="1499324"/>
            <a:ext cx="5177510" cy="358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479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11BAC48-F4C4-46FB-96DC-423C381A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84" y="4870520"/>
            <a:ext cx="3166215" cy="743713"/>
          </a:xfrm>
        </p:spPr>
        <p:txBody>
          <a:bodyPr/>
          <a:lstStyle/>
          <a:p>
            <a:pPr algn="ctr"/>
            <a:r>
              <a:rPr lang="en-US" altLang="zh-TW" sz="360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5G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Pilot Team Anniversary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endParaRPr lang="en-US" sz="3600" dirty="0">
              <a:solidFill>
                <a:schemeClr val="bg1"/>
              </a:solidFill>
              <a:highlight>
                <a:srgbClr val="008080"/>
              </a:highligh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2DC9A8-BD7E-41A0-9C41-945096E695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711"/>
            <a:ext cx="12192000" cy="7437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30F209-2A37-42F3-BCBA-E43A73C955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65032"/>
            <a:ext cx="5174036" cy="13276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8AFC34-03F8-45FC-A511-9F8FEAF26A1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94" y="1499325"/>
            <a:ext cx="5066944" cy="28527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1A1EE8-0D16-4037-9411-77FABEBF7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1130" y="1499325"/>
            <a:ext cx="6803776" cy="45964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A9B8A1-3906-4E39-BD77-29300B67263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3681" y="5745445"/>
            <a:ext cx="780356" cy="2560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2F7F65-8188-4A09-BD4B-3C063CF3E29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0071" y="0"/>
            <a:ext cx="1694835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11BAC48-F4C4-46FB-96DC-423C381A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4783927"/>
            <a:ext cx="2876550" cy="743713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Military Drill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2DC9A8-BD7E-41A0-9C41-945096E695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711"/>
            <a:ext cx="12192000" cy="7437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30F209-2A37-42F3-BCBA-E43A73C955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65032"/>
            <a:ext cx="5174036" cy="13276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A9B8A1-3906-4E39-BD77-29300B67263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759" y="5706410"/>
            <a:ext cx="780356" cy="2560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8EC367-68F2-489A-8F07-1F6585E77E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93" y="1492640"/>
            <a:ext cx="5304007" cy="30396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E896D-AFE3-418C-849A-ACB76E6744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192" y="1492639"/>
            <a:ext cx="6534661" cy="46000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C64992-BC92-48EA-B3F5-9488DF83802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1331" y="0"/>
            <a:ext cx="1694835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584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投影片編號版面配置區 1">
            <a:extLst>
              <a:ext uri="{FF2B5EF4-FFF2-40B4-BE49-F238E27FC236}">
                <a16:creationId xmlns:a16="http://schemas.microsoft.com/office/drawing/2014/main" id="{229523C2-0CE5-4461-980D-90294752F2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256962" y="6310313"/>
            <a:ext cx="551215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DE021F32-E200-4407-8FAA-08DE8E3C1DE3}" type="slidenum">
              <a:rPr kumimoji="0" lang="en-US" altLang="zh-TW" smtClean="0"/>
              <a:pPr/>
              <a:t>17</a:t>
            </a:fld>
            <a:endParaRPr kumimoji="0" lang="en-US" altLang="zh-TW" dirty="0"/>
          </a:p>
        </p:txBody>
      </p:sp>
      <p:sp>
        <p:nvSpPr>
          <p:cNvPr id="15" name="Title 9">
            <a:extLst>
              <a:ext uri="{FF2B5EF4-FFF2-40B4-BE49-F238E27FC236}">
                <a16:creationId xmlns:a16="http://schemas.microsoft.com/office/drawing/2014/main" id="{F7B97A2F-9999-47D5-A0FC-12A526212882}"/>
              </a:ext>
            </a:extLst>
          </p:cNvPr>
          <p:cNvSpPr txBox="1">
            <a:spLocks/>
          </p:cNvSpPr>
          <p:nvPr/>
        </p:nvSpPr>
        <p:spPr>
          <a:xfrm>
            <a:off x="383823" y="5746848"/>
            <a:ext cx="11424354" cy="4281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algn="ctr"/>
            <a:r>
              <a:rPr lang="en-US" altLang="zh-TW" sz="2400" dirty="0">
                <a:solidFill>
                  <a:schemeClr val="bg1"/>
                </a:solidFill>
                <a:highlight>
                  <a:srgbClr val="00808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UAV Foresight Seminar</a:t>
            </a:r>
            <a:r>
              <a:rPr lang="zh-TW" altLang="en-US" sz="2400" dirty="0">
                <a:solidFill>
                  <a:schemeClr val="bg1"/>
                </a:solidFill>
                <a:highlight>
                  <a:srgbClr val="00808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2400" dirty="0">
                <a:solidFill>
                  <a:schemeClr val="bg1"/>
                </a:solidFill>
                <a:highlight>
                  <a:srgbClr val="00808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in Ministry of Transportation and Communications</a:t>
            </a:r>
            <a:r>
              <a:rPr lang="zh-TW" altLang="en-US" sz="2400" dirty="0">
                <a:solidFill>
                  <a:schemeClr val="bg1"/>
                </a:solidFill>
                <a:highlight>
                  <a:srgbClr val="00808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altLang="zh-TW" sz="2400" dirty="0">
              <a:solidFill>
                <a:schemeClr val="bg1"/>
              </a:solidFill>
              <a:highlight>
                <a:srgbClr val="008080"/>
              </a:highligh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sz="2800" dirty="0">
              <a:solidFill>
                <a:schemeClr val="bg1"/>
              </a:solidFill>
              <a:highlight>
                <a:srgbClr val="008080"/>
              </a:highligh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EBEABB18-A957-44AC-9FE0-F6C33F6395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0313"/>
            <a:ext cx="12192000" cy="545343"/>
          </a:xfrm>
          <a:prstGeom prst="rect">
            <a:avLst/>
          </a:prstGeom>
        </p:spPr>
      </p:pic>
      <p:pic>
        <p:nvPicPr>
          <p:cNvPr id="17" name="Picture 20">
            <a:extLst>
              <a:ext uri="{FF2B5EF4-FFF2-40B4-BE49-F238E27FC236}">
                <a16:creationId xmlns:a16="http://schemas.microsoft.com/office/drawing/2014/main" id="{941900B6-F94F-4A85-B32C-4135069066A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868" y="119878"/>
            <a:ext cx="3879151" cy="995353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916DDFBE-7D2F-41CB-88B9-A66FA2F4800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6962" y="5819131"/>
            <a:ext cx="723031" cy="237244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CBB15C3C-1690-4516-9098-A799C71AD32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5712" y="101601"/>
            <a:ext cx="1335546" cy="826309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9032A780-2EDE-4BE1-90F9-47FCD0003F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868" y="1541115"/>
            <a:ext cx="5041829" cy="377984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9FEA240-261D-42B5-9F5F-8C0DCBA9E0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1571163"/>
            <a:ext cx="5285690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315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title="Decorative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2" r="-1" b="-1"/>
          <a:stretch/>
        </p:blipFill>
        <p:spPr>
          <a:xfrm>
            <a:off x="20" y="10"/>
            <a:ext cx="3708380" cy="6853702"/>
          </a:xfrm>
          <a:noFill/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F0240E2-270B-47F4-97C1-065A42CC2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2444" y="329351"/>
            <a:ext cx="4502940" cy="834189"/>
          </a:xfrm>
        </p:spPr>
        <p:txBody>
          <a:bodyPr anchor="t">
            <a:noAutofit/>
          </a:bodyPr>
          <a:lstStyle/>
          <a:p>
            <a:pPr algn="ctr"/>
            <a:r>
              <a:rPr lang="en-US" altLang="zh-TW" sz="2800" dirty="0"/>
              <a:t>Multi-faceted cooperation with Chunghwa Telecom</a:t>
            </a:r>
            <a:endParaRPr lang="en-US" sz="28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6A574E0-4F1C-4569-ABD3-9707A8CD18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01042" y="1509218"/>
            <a:ext cx="4502940" cy="971026"/>
          </a:xfrm>
        </p:spPr>
        <p:txBody>
          <a:bodyPr anchor="b">
            <a:noAutofit/>
          </a:bodyPr>
          <a:lstStyle/>
          <a:p>
            <a:r>
              <a:rPr lang="en-US" altLang="zh-TW" sz="18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cooperation between unmanned vehicles and innovative applications of 5G communication technology includes:</a:t>
            </a:r>
            <a:endParaRPr lang="en-US" sz="1800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752924E-B022-4FF4-B161-31F5531EC8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58419" y="2825922"/>
            <a:ext cx="4230679" cy="2928926"/>
          </a:xfrm>
        </p:spPr>
        <p:txBody>
          <a:bodyPr>
            <a:normAutofit/>
          </a:bodyPr>
          <a:lstStyle/>
          <a:p>
            <a:r>
              <a:rPr lang="en-US" altLang="zh-TW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Unmanned vehicle base station</a:t>
            </a:r>
            <a:r>
              <a:rPr lang="zh-TW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endParaRPr lang="en-US" altLang="zh-TW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TW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Medical and cargo transportation</a:t>
            </a:r>
            <a:r>
              <a:rPr lang="zh-TW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endParaRPr lang="en-US" altLang="zh-TW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TW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Security and disaster relief monitoring</a:t>
            </a:r>
          </a:p>
          <a:p>
            <a:r>
              <a:rPr lang="sv-SE" altLang="zh-TW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UAV flight management (UTM) system</a:t>
            </a:r>
            <a:r>
              <a:rPr lang="zh-TW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endParaRPr lang="en-US" altLang="zh-TW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TW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Participate in related domestic and foreign exhibitions (Aerospace Exhibition, Telecom Exhibition... etc.) to expand business opportunities</a:t>
            </a:r>
          </a:p>
        </p:txBody>
      </p:sp>
      <p:pic>
        <p:nvPicPr>
          <p:cNvPr id="18" name="Picture Placeholder 15" title="Decorative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" b="202"/>
          <a:stretch/>
        </p:blipFill>
        <p:spPr>
          <a:xfrm>
            <a:off x="8483600" y="4298"/>
            <a:ext cx="3708400" cy="6853702"/>
          </a:xfr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4E4A60-8DA8-42A1-8FEB-96AE22FE1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600" y="6674"/>
            <a:ext cx="3686159" cy="68537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FCB4FA-97AF-41BB-AFD5-3C45C0B31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220" y="6673"/>
            <a:ext cx="3730618" cy="684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76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7946A2-8DCE-4047-9CAE-38128B4BAF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2981326"/>
            <a:ext cx="12192000" cy="3876674"/>
          </a:xfrm>
        </p:spPr>
        <p:txBody>
          <a:bodyPr/>
          <a:lstStyle/>
          <a:p>
            <a:r>
              <a:rPr lang="en-US" altLang="zh-TW" sz="2400" b="1" spc="-15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Gill Sans" panose="020B0502020104020203" pitchFamily="34" charset="-79"/>
              </a:rPr>
              <a:t>Biotech medical dental material </a:t>
            </a:r>
            <a:r>
              <a:rPr lang="en-US" altLang="zh-TW" sz="2400" b="1" spc="-150">
                <a:latin typeface="Microsoft JhengHei" panose="020B0604030504040204" pitchFamily="34" charset="-120"/>
                <a:ea typeface="Microsoft JhengHei" panose="020B0604030504040204" pitchFamily="34" charset="-120"/>
                <a:cs typeface="Gill Sans" panose="020B0502020104020203" pitchFamily="34" charset="-79"/>
              </a:rPr>
              <a:t>and activator </a:t>
            </a:r>
            <a:r>
              <a:rPr lang="en-US" altLang="zh-TW" sz="2400" b="1" spc="-15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Gill Sans" panose="020B0502020104020203" pitchFamily="34" charset="-79"/>
              </a:rPr>
              <a:t>bladder adapter</a:t>
            </a:r>
          </a:p>
          <a:p>
            <a:r>
              <a:rPr lang="en-US" altLang="zh-TW" sz="2400" b="1" spc="-15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Gill Sans" panose="020B0502020104020203" pitchFamily="34" charset="-79"/>
              </a:rPr>
              <a:t>America's largest dentist distributor</a:t>
            </a:r>
          </a:p>
          <a:p>
            <a:endParaRPr lang="en-US" altLang="zh-TW" sz="3200" b="1" spc="-150" dirty="0">
              <a:latin typeface="Microsoft JhengHei" panose="020B0604030504040204" pitchFamily="34" charset="-120"/>
              <a:ea typeface="Microsoft JhengHei" panose="020B0604030504040204" pitchFamily="34" charset="-120"/>
              <a:cs typeface="Gill Sans" panose="020B0502020104020203" pitchFamily="34" charset="-79"/>
            </a:endParaRPr>
          </a:p>
          <a:p>
            <a:r>
              <a:rPr lang="en-US" sz="2400" b="1" spc="-15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Gill Sans" panose="020B0502020104020203" pitchFamily="34" charset="-79"/>
              </a:rPr>
              <a:t>U.S. large-scale healthcare and equipment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BE52921-898C-4569-9D8A-F1C5E0ABE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5752" y="1828800"/>
            <a:ext cx="5888832" cy="980203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雷虎生技股份有限公司</a:t>
            </a:r>
            <a:br>
              <a:rPr lang="en-US" altLang="zh-TW" dirty="0"/>
            </a:br>
            <a:r>
              <a:rPr lang="en-US" altLang="zh-TW" dirty="0"/>
              <a:t>TTBIO Corporation</a:t>
            </a:r>
            <a:endParaRPr lang="en-US" dirty="0"/>
          </a:p>
        </p:txBody>
      </p:sp>
      <p:pic>
        <p:nvPicPr>
          <p:cNvPr id="7" name="Picture Placeholder 6" title="Decorative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9" name="Picture Placeholder 8" title="Decorative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5A675B-1021-4CDF-888F-9D06F4B9C56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5753" y="791363"/>
            <a:ext cx="2194162" cy="7239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58CDEA-A3D4-4F72-9CB6-E9628C4CF7D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837" y="2"/>
            <a:ext cx="3542532" cy="20213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AB721B-6C60-4126-A30D-5D97E2065E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168" y="1729810"/>
            <a:ext cx="3518091" cy="14763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CB0291-5E2F-40C1-814B-C071B9E977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836" y="3358587"/>
            <a:ext cx="3542533" cy="32061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38B861-6287-48B1-B82D-2606DDC2C47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7291" y="4535124"/>
            <a:ext cx="3542534" cy="6209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B2651-949A-4623-B5DB-ABDF625A793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7163" y="6004541"/>
            <a:ext cx="3542533" cy="76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389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>
            <a:extLst>
              <a:ext uri="{FF2B5EF4-FFF2-40B4-BE49-F238E27FC236}">
                <a16:creationId xmlns:a16="http://schemas.microsoft.com/office/drawing/2014/main" id="{19BCBE91-0410-446A-9E04-033DFC9A9E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3750038D-6A92-43B2-AE01-68C49A7C8008}" type="slidenum">
              <a:rPr kumimoji="0" lang="en-US" altLang="zh-TW" smtClean="0"/>
              <a:pPr/>
              <a:t>2</a:t>
            </a:fld>
            <a:endParaRPr kumimoji="0" lang="en-US" altLang="zh-TW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D00BFDD9-671B-4018-9FDE-A9F01D4EB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6025" y="1052514"/>
            <a:ext cx="814387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4800" b="1" dirty="0">
                <a:solidFill>
                  <a:srgbClr val="1F1F2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一、</a:t>
            </a:r>
            <a:r>
              <a:rPr lang="en-US" altLang="zh-TW" sz="4800" b="1" dirty="0">
                <a:solidFill>
                  <a:srgbClr val="1F1F2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Company Introduction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4800" b="1" dirty="0">
                <a:solidFill>
                  <a:srgbClr val="1F1F2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二、</a:t>
            </a:r>
            <a:r>
              <a:rPr lang="en-US" altLang="zh-TW" sz="4800" b="1" dirty="0">
                <a:solidFill>
                  <a:srgbClr val="1F1F2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Future</a:t>
            </a:r>
            <a:r>
              <a:rPr lang="zh-TW" altLang="en-US" sz="4800" b="1" dirty="0">
                <a:solidFill>
                  <a:srgbClr val="1F1F2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en-US" altLang="zh-TW" sz="4800" b="1" dirty="0">
                <a:solidFill>
                  <a:srgbClr val="1F1F2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Outlook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4800" b="1" dirty="0">
                <a:solidFill>
                  <a:srgbClr val="1F1F2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三、</a:t>
            </a:r>
            <a:r>
              <a:rPr lang="en-US" altLang="zh-TW" sz="4800" b="1" dirty="0">
                <a:solidFill>
                  <a:srgbClr val="1F1F2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2020</a:t>
            </a:r>
            <a:r>
              <a:rPr lang="zh-TW" altLang="en-US" sz="4800" b="1" dirty="0">
                <a:solidFill>
                  <a:srgbClr val="1F1F2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en-US" altLang="zh-TW" sz="4800" b="1" dirty="0">
                <a:solidFill>
                  <a:srgbClr val="1F1F2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Financials</a:t>
            </a:r>
            <a:endParaRPr lang="en-US" altLang="zh-TW" sz="4800" b="1" dirty="0">
              <a:solidFill>
                <a:srgbClr val="1F1F26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2F24514C-EAD5-4952-84AC-01D24ED74B73}"/>
              </a:ext>
            </a:extLst>
          </p:cNvPr>
          <p:cNvSpPr txBox="1"/>
          <p:nvPr/>
        </p:nvSpPr>
        <p:spPr>
          <a:xfrm>
            <a:off x="3795713" y="2531328"/>
            <a:ext cx="49006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800" b="1" dirty="0">
                <a:solidFill>
                  <a:srgbClr val="1F1F2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Future Outlook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336799595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7613E62-02B9-45CE-823F-F82CC6DEEF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88" b="10359"/>
          <a:stretch/>
        </p:blipFill>
        <p:spPr>
          <a:xfrm>
            <a:off x="208546" y="555079"/>
            <a:ext cx="5880448" cy="3305684"/>
          </a:xfrm>
          <a:prstGeom prst="rect">
            <a:avLst/>
          </a:prstGeom>
          <a:noFill/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11BAC48-F4C4-46FB-96DC-423C381A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222044"/>
            <a:ext cx="5623311" cy="1803401"/>
          </a:xfrm>
        </p:spPr>
        <p:txBody>
          <a:bodyPr anchor="ctr">
            <a:normAutofit/>
          </a:bodyPr>
          <a:lstStyle/>
          <a:p>
            <a:r>
              <a:rPr lang="en-US" altLang="zh-TW" sz="4800" dirty="0">
                <a:highlight>
                  <a:srgbClr val="00808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On Going Projects (5G+AI)</a:t>
            </a:r>
            <a:endParaRPr lang="en-US" sz="4800" dirty="0">
              <a:highlight>
                <a:srgbClr val="00808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391FA66-BCDC-4C12-B812-A0DEE14539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14906" y="4216036"/>
            <a:ext cx="6088236" cy="1499249"/>
          </a:xfrm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</a:pPr>
            <a:endParaRPr lang="en-US" altLang="zh-TW" sz="2400" b="1" spc="-150" dirty="0">
              <a:latin typeface="+mj-lt"/>
              <a:ea typeface="+mj-ea"/>
              <a:cs typeface="Gill Sans" panose="020B0502020104020203" pitchFamily="34" charset="-79"/>
            </a:endParaRPr>
          </a:p>
          <a:p>
            <a:pPr>
              <a:spcBef>
                <a:spcPct val="0"/>
              </a:spcBef>
            </a:pPr>
            <a:r>
              <a:rPr lang="en-US" altLang="zh-TW" sz="2400" b="1" spc="-150" dirty="0">
                <a:latin typeface="Arial" panose="020B0604020202020204" pitchFamily="34" charset="0"/>
                <a:ea typeface="+mj-ea"/>
              </a:rPr>
              <a:t>High-speed railway inspection</a:t>
            </a:r>
          </a:p>
          <a:p>
            <a:pPr>
              <a:spcBef>
                <a:spcPct val="0"/>
              </a:spcBef>
            </a:pPr>
            <a:endParaRPr lang="en-US" altLang="zh-TW" sz="2400" b="1" spc="-150" dirty="0">
              <a:latin typeface="Arial" panose="020B0604020202020204" pitchFamily="34" charset="0"/>
              <a:ea typeface="+mj-ea"/>
            </a:endParaRPr>
          </a:p>
          <a:p>
            <a:pPr>
              <a:spcBef>
                <a:spcPct val="0"/>
              </a:spcBef>
            </a:pPr>
            <a:r>
              <a:rPr lang="en-US" altLang="zh-TW" sz="2400" b="1" spc="-150" dirty="0">
                <a:latin typeface="Arial" panose="020B0604020202020204" pitchFamily="34" charset="0"/>
                <a:ea typeface="+mj-ea"/>
              </a:rPr>
              <a:t>Identification of small objects on the coast</a:t>
            </a:r>
          </a:p>
          <a:p>
            <a:pPr>
              <a:spcBef>
                <a:spcPct val="0"/>
              </a:spcBef>
            </a:pPr>
            <a:endParaRPr lang="en-US" altLang="zh-TW" sz="2400" b="1" spc="-150" dirty="0">
              <a:latin typeface="Arial" panose="020B0604020202020204" pitchFamily="34" charset="0"/>
              <a:ea typeface="+mj-ea"/>
            </a:endParaRPr>
          </a:p>
          <a:p>
            <a:pPr>
              <a:spcBef>
                <a:spcPct val="0"/>
              </a:spcBef>
            </a:pPr>
            <a:r>
              <a:rPr lang="en-US" altLang="zh-TW" sz="2400" b="1" spc="-150" dirty="0">
                <a:latin typeface="Arial" panose="020B0604020202020204" pitchFamily="34" charset="0"/>
                <a:ea typeface="+mj-ea"/>
              </a:rPr>
              <a:t>Navigator unmanned vehicle</a:t>
            </a:r>
            <a:endParaRPr lang="en-US" sz="2400" b="1" spc="-150" dirty="0">
              <a:latin typeface="Arial" panose="020B0604020202020204" pitchFamily="34" charset="0"/>
              <a:ea typeface="+mj-ea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98FE1AE-CAA3-4D44-802A-A2C460F82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" y="6096001"/>
            <a:ext cx="12191980" cy="74304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0038C21-1729-418E-8892-1241D091F8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15" r="13253" b="7122"/>
          <a:stretch/>
        </p:blipFill>
        <p:spPr>
          <a:xfrm>
            <a:off x="6360143" y="-182197"/>
            <a:ext cx="5623311" cy="440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23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11BAC48-F4C4-46FB-96DC-423C381A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009" y="956302"/>
            <a:ext cx="5375634" cy="905152"/>
          </a:xfrm>
        </p:spPr>
        <p:txBody>
          <a:bodyPr>
            <a:normAutofit/>
          </a:bodyPr>
          <a:lstStyle/>
          <a:p>
            <a:pPr algn="l"/>
            <a:r>
              <a:rPr lang="en-US" altLang="zh-TW" sz="280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Air Traffic Management/</a:t>
            </a:r>
            <a:br>
              <a:rPr lang="en-US" altLang="zh-TW" sz="280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altLang="zh-TW" sz="280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Track</a:t>
            </a:r>
            <a:r>
              <a:rPr lang="zh-TW" altLang="en-US" sz="280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TW" sz="280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Inspection</a:t>
            </a:r>
            <a:r>
              <a:rPr lang="zh-TW" altLang="en-US" sz="280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endParaRPr lang="en-US" sz="2800" dirty="0">
              <a:solidFill>
                <a:schemeClr val="bg1"/>
              </a:solidFill>
              <a:highlight>
                <a:srgbClr val="008080"/>
              </a:highligh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2DC9A8-BD7E-41A0-9C41-945096E695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711"/>
            <a:ext cx="12192000" cy="7437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30F209-2A37-42F3-BCBA-E43A73C955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9" y="0"/>
            <a:ext cx="3627782" cy="9308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2414C3-E470-4657-BC70-812B306107C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009" y="2896825"/>
            <a:ext cx="5375633" cy="30665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8E2E34-66D9-4F1E-8100-9FC1A610987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2642" y="1261945"/>
            <a:ext cx="5961708" cy="47014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28A667-4635-408E-92C0-697012D6B41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009" y="1788330"/>
            <a:ext cx="4156220" cy="7928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1EA06A-C30D-4900-8C07-947A8906D86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7165" y="44010"/>
            <a:ext cx="1694835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40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11BAC48-F4C4-46FB-96DC-423C381A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1496" y="764776"/>
            <a:ext cx="5565806" cy="90515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sz="360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Micro Objects Identification</a:t>
            </a:r>
            <a:endParaRPr lang="en-US" sz="3600" dirty="0">
              <a:solidFill>
                <a:schemeClr val="bg1"/>
              </a:solidFill>
              <a:highlight>
                <a:srgbClr val="008080"/>
              </a:highligh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2DC9A8-BD7E-41A0-9C41-945096E695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711"/>
            <a:ext cx="12192000" cy="7437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30F209-2A37-42F3-BCBA-E43A73C955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9" y="0"/>
            <a:ext cx="3627782" cy="9308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7E4660-9577-4BC9-A7DE-C965C40D07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928" y="2117358"/>
            <a:ext cx="2139881" cy="2133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BA41FF-249F-41CE-B16F-938FE92F442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6037" y="4495892"/>
            <a:ext cx="2334970" cy="15546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2740EB-A035-4DB5-994E-C33B7D2CB4D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1496" y="3000902"/>
            <a:ext cx="4993191" cy="3048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3AA083-0137-4A58-AD72-C117B72C6BE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5938" y="2859461"/>
            <a:ext cx="2530059" cy="1566808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534FAA3-2254-4261-A4AD-C7739956554E}"/>
              </a:ext>
            </a:extLst>
          </p:cNvPr>
          <p:cNvCxnSpPr>
            <a:cxnSpLocks/>
          </p:cNvCxnSpPr>
          <p:nvPr/>
        </p:nvCxnSpPr>
        <p:spPr>
          <a:xfrm flipH="1">
            <a:off x="6665104" y="4068716"/>
            <a:ext cx="3279913" cy="16896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07429DB-4D0E-4198-96CC-DBF5AAD23D2C}"/>
              </a:ext>
            </a:extLst>
          </p:cNvPr>
          <p:cNvCxnSpPr>
            <a:cxnSpLocks/>
          </p:cNvCxnSpPr>
          <p:nvPr/>
        </p:nvCxnSpPr>
        <p:spPr>
          <a:xfrm flipH="1">
            <a:off x="7658304" y="4092206"/>
            <a:ext cx="2211253" cy="16896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020EC47-1A0A-4F0E-B01B-F0E2B0FFF69A}"/>
              </a:ext>
            </a:extLst>
          </p:cNvPr>
          <p:cNvCxnSpPr>
            <a:cxnSpLocks/>
          </p:cNvCxnSpPr>
          <p:nvPr/>
        </p:nvCxnSpPr>
        <p:spPr>
          <a:xfrm flipH="1">
            <a:off x="6838122" y="4068716"/>
            <a:ext cx="3106895" cy="12331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04E9424-694C-4C17-9019-5CD87AF6B6EA}"/>
              </a:ext>
            </a:extLst>
          </p:cNvPr>
          <p:cNvCxnSpPr>
            <a:cxnSpLocks/>
          </p:cNvCxnSpPr>
          <p:nvPr/>
        </p:nvCxnSpPr>
        <p:spPr>
          <a:xfrm flipH="1">
            <a:off x="7056783" y="4075144"/>
            <a:ext cx="2812774" cy="987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Arrow: Up-Down 40">
            <a:extLst>
              <a:ext uri="{FF2B5EF4-FFF2-40B4-BE49-F238E27FC236}">
                <a16:creationId xmlns:a16="http://schemas.microsoft.com/office/drawing/2014/main" id="{8F5A4F77-60E5-46FD-8D1E-2A5FDBA5C11A}"/>
              </a:ext>
            </a:extLst>
          </p:cNvPr>
          <p:cNvSpPr/>
          <p:nvPr/>
        </p:nvSpPr>
        <p:spPr>
          <a:xfrm>
            <a:off x="10603231" y="4280901"/>
            <a:ext cx="173018" cy="26739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6756997-6C07-44F7-ADB0-48A154640FB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3050" y="2929906"/>
            <a:ext cx="213378" cy="292633"/>
          </a:xfrm>
          <a:prstGeom prst="rect">
            <a:avLst/>
          </a:prstGeom>
        </p:spPr>
      </p:pic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D0ADE6CC-5824-4B97-AD18-F47298F28E4F}"/>
              </a:ext>
            </a:extLst>
          </p:cNvPr>
          <p:cNvCxnSpPr>
            <a:cxnSpLocks/>
          </p:cNvCxnSpPr>
          <p:nvPr/>
        </p:nvCxnSpPr>
        <p:spPr>
          <a:xfrm>
            <a:off x="2433522" y="3419061"/>
            <a:ext cx="7436035" cy="159004"/>
          </a:xfrm>
          <a:prstGeom prst="bentConnector3">
            <a:avLst/>
          </a:prstGeom>
          <a:ln>
            <a:headEnd type="triangle"/>
            <a:tailEnd type="triangle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1DA5506B-136D-4294-B033-C75AD6BEC49C}"/>
              </a:ext>
            </a:extLst>
          </p:cNvPr>
          <p:cNvCxnSpPr>
            <a:cxnSpLocks/>
          </p:cNvCxnSpPr>
          <p:nvPr/>
        </p:nvCxnSpPr>
        <p:spPr>
          <a:xfrm rot="5400000">
            <a:off x="1556287" y="4372407"/>
            <a:ext cx="1087453" cy="293945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or: Elbow 53">
            <a:extLst>
              <a:ext uri="{FF2B5EF4-FFF2-40B4-BE49-F238E27FC236}">
                <a16:creationId xmlns:a16="http://schemas.microsoft.com/office/drawing/2014/main" id="{31B769FA-A799-460B-8809-935238E5CAE3}"/>
              </a:ext>
            </a:extLst>
          </p:cNvPr>
          <p:cNvCxnSpPr/>
          <p:nvPr/>
        </p:nvCxnSpPr>
        <p:spPr>
          <a:xfrm rot="5400000">
            <a:off x="2816066" y="3475404"/>
            <a:ext cx="1007208" cy="89452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A608E36A-E9C2-4FF6-ACEF-89449F3EC1F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39" y="2076767"/>
            <a:ext cx="971155" cy="74672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01D426F-9ADF-4316-946F-4E301533ED4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7302" y="2076768"/>
            <a:ext cx="1088689" cy="74672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965621F5-8DBD-41B3-A875-4A85309AF87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7783" y="4680620"/>
            <a:ext cx="2000512" cy="136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884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title="Decorative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" r="53"/>
          <a:stretch/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4A0257C-3D98-4E46-86D3-1B752C837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33" y="996987"/>
            <a:ext cx="426995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Dubai Medium" panose="020B0603030403030204" pitchFamily="34" charset="-78"/>
                <a:cs typeface="Dubai Medium" panose="020B0603030403030204" pitchFamily="34" charset="-78"/>
              </a:rPr>
              <a:t>Engine Powered Heli </a:t>
            </a:r>
            <a:br>
              <a:rPr lang="en-US" dirty="0">
                <a:latin typeface="Dubai Medium" panose="020B0603030403030204" pitchFamily="34" charset="-78"/>
                <a:cs typeface="Dubai Medium" panose="020B0603030403030204" pitchFamily="34" charset="-78"/>
              </a:rPr>
            </a:br>
            <a:r>
              <a:rPr lang="en-US" dirty="0">
                <a:latin typeface="Dubai Medium" panose="020B0603030403030204" pitchFamily="34" charset="-78"/>
                <a:cs typeface="Dubai Medium" panose="020B0603030403030204" pitchFamily="34" charset="-78"/>
              </a:rPr>
              <a:t>( RAPTOR EMS 250 )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7FC37E-9058-4ED1-8333-F003F720C9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45620" y="333375"/>
            <a:ext cx="5903330" cy="715228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en-US" altLang="zh-TW" sz="11200" spc="-15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  <a:cs typeface="Gill Sans" panose="020B0502020104020203" pitchFamily="34" charset="-79"/>
              </a:rPr>
              <a:t>Unmanned Helicopter for Emergency </a:t>
            </a:r>
          </a:p>
          <a:p>
            <a:pPr algn="ctr"/>
            <a:r>
              <a:rPr lang="en-US" altLang="zh-TW" sz="11200" spc="-15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  <a:cs typeface="Gill Sans" panose="020B0502020104020203" pitchFamily="34" charset="-79"/>
              </a:rPr>
              <a:t>Medical Service</a:t>
            </a:r>
          </a:p>
          <a:p>
            <a:pPr algn="ctr"/>
            <a:endParaRPr lang="en-US" sz="3600" spc="-150" dirty="0">
              <a:solidFill>
                <a:schemeClr val="bg1"/>
              </a:solidFill>
              <a:highlight>
                <a:srgbClr val="008080"/>
              </a:highlight>
              <a:latin typeface="Microsoft YaHei UI" panose="020B0503020204020204" pitchFamily="34" charset="-122"/>
              <a:ea typeface="Microsoft YaHei UI" panose="020B0503020204020204" pitchFamily="34" charset="-122"/>
              <a:cs typeface="Gill Sans" panose="020B0502020104020203" pitchFamily="34" charset="-79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B1292A-975D-418D-86AF-8C3CD2A23A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58561" y="1659768"/>
            <a:ext cx="7013447" cy="1628716"/>
          </a:xfrm>
        </p:spPr>
        <p:txBody>
          <a:bodyPr>
            <a:noAutofit/>
          </a:bodyPr>
          <a:lstStyle/>
          <a:p>
            <a:r>
              <a:rPr lang="en-US" altLang="zh-TW" sz="2000" b="1" spc="-150" dirty="0">
                <a:latin typeface="Arial" panose="020B0604020202020204" pitchFamily="34" charset="0"/>
                <a:ea typeface="+mj-ea"/>
              </a:rPr>
              <a:t>Emergency medical supplies transportation tasks in disaster areas</a:t>
            </a:r>
          </a:p>
          <a:p>
            <a:r>
              <a:rPr lang="en-US" altLang="zh-TW" sz="2000" b="1" spc="-150" dirty="0">
                <a:latin typeface="Arial" panose="020B0604020202020204" pitchFamily="34" charset="0"/>
                <a:ea typeface="+mj-ea"/>
              </a:rPr>
              <a:t>Long Endurance  and high payload capacity</a:t>
            </a:r>
          </a:p>
          <a:p>
            <a:r>
              <a:rPr lang="en-US" altLang="zh-TW" sz="2000" b="1" spc="-150" dirty="0">
                <a:latin typeface="Arial" panose="020B0604020202020204" pitchFamily="34" charset="0"/>
                <a:ea typeface="+mj-ea"/>
              </a:rPr>
              <a:t>Can bring serum/medicine/AID equipment, etc., and arrive at the medical institution in need within the effective time</a:t>
            </a:r>
            <a:endParaRPr lang="en-US" sz="2000" b="1" dirty="0">
              <a:latin typeface="Arial" panose="020B0604020202020204" pitchFamily="34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033" y="3811640"/>
            <a:ext cx="4586026" cy="266370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zh-TW" sz="2400" b="1" spc="-150" dirty="0">
                <a:latin typeface="+mj-lt"/>
                <a:ea typeface="+mj-ea"/>
                <a:cs typeface="Gill Sans" panose="020B0502020104020203" pitchFamily="34" charset="-79"/>
              </a:rPr>
              <a:t>Weight (excluding oil): 16kg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zh-TW" sz="2400" b="1" spc="-150" dirty="0">
                <a:latin typeface="+mj-lt"/>
                <a:ea typeface="+mj-ea"/>
                <a:cs typeface="Gill Sans" panose="020B0502020104020203" pitchFamily="34" charset="-79"/>
              </a:rPr>
              <a:t>Maximum take-off weight (including load): 35kg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zh-TW" sz="2400" b="1" spc="-150" dirty="0">
                <a:latin typeface="+mj-lt"/>
                <a:ea typeface="+mj-ea"/>
                <a:cs typeface="Gill Sans" panose="020B0502020104020203" pitchFamily="34" charset="-79"/>
              </a:rPr>
              <a:t>Load equipped weight: 15kg max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zh-TW" sz="2400" b="1" spc="-150" dirty="0">
                <a:latin typeface="+mj-lt"/>
                <a:ea typeface="+mj-ea"/>
                <a:cs typeface="Gill Sans" panose="020B0502020104020203" pitchFamily="34" charset="-79"/>
              </a:rPr>
              <a:t>Endurance: 6 hours (depending on load and fuel)</a:t>
            </a:r>
            <a:endParaRPr lang="en-US" sz="2400" b="1" spc="-150" dirty="0">
              <a:latin typeface="+mj-lt"/>
              <a:ea typeface="+mj-ea"/>
              <a:cs typeface="Gill Sans" panose="020B0502020104020203" pitchFamily="34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13F0E8-193E-40E2-88E5-EDFFCA24F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620" y="3428990"/>
            <a:ext cx="7446380" cy="34465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0E8077-C5B8-4815-8BC2-3109B310F4B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173" y="0"/>
            <a:ext cx="1694835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767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330F209-2A37-42F3-BCBA-E43A73C955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9" y="0"/>
            <a:ext cx="3627782" cy="9308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1EA06A-C30D-4900-8C07-947A8906D8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7165" y="44010"/>
            <a:ext cx="1694835" cy="1048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9BFA11-88D7-4DD5-8217-DF78B797D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1598958"/>
            <a:ext cx="10587659" cy="51783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DE44D5-FC95-47C4-8962-911E72EB0DFD}"/>
              </a:ext>
            </a:extLst>
          </p:cNvPr>
          <p:cNvSpPr txBox="1"/>
          <p:nvPr/>
        </p:nvSpPr>
        <p:spPr>
          <a:xfrm>
            <a:off x="285750" y="966653"/>
            <a:ext cx="10339595" cy="1588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zh-TW" sz="3600" b="1" spc="-15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  <a:cs typeface="Gill Sans" panose="020B0502020104020203" pitchFamily="34" charset="-79"/>
              </a:rPr>
              <a:t>Unmanned Helicopter for Emergency Medical Service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zh-TW" altLang="en-US" sz="3600" b="1" spc="-150" dirty="0">
              <a:solidFill>
                <a:schemeClr val="bg1"/>
              </a:solidFill>
              <a:highlight>
                <a:srgbClr val="008080"/>
              </a:highlight>
              <a:latin typeface="Microsoft YaHei UI" panose="020B0503020204020204" pitchFamily="34" charset="-122"/>
              <a:ea typeface="Microsoft YaHei UI" panose="020B0503020204020204" pitchFamily="34" charset="-122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552161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330F209-2A37-42F3-BCBA-E43A73C955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9" y="0"/>
            <a:ext cx="3627782" cy="9308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1EA06A-C30D-4900-8C07-947A8906D8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7165" y="44010"/>
            <a:ext cx="1694835" cy="10486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DE44D5-FC95-47C4-8962-911E72EB0DFD}"/>
              </a:ext>
            </a:extLst>
          </p:cNvPr>
          <p:cNvSpPr txBox="1"/>
          <p:nvPr/>
        </p:nvSpPr>
        <p:spPr>
          <a:xfrm>
            <a:off x="4597965" y="272845"/>
            <a:ext cx="3163129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zh-TW" sz="3600" b="1" spc="-15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  <a:cs typeface="Gill Sans" panose="020B0502020104020203" pitchFamily="34" charset="-79"/>
              </a:rPr>
              <a:t>Features</a:t>
            </a:r>
            <a:endParaRPr lang="zh-TW" altLang="en-US" sz="3600" b="1" spc="-150" dirty="0">
              <a:solidFill>
                <a:schemeClr val="bg1"/>
              </a:solidFill>
              <a:highlight>
                <a:srgbClr val="008080"/>
              </a:highlight>
              <a:latin typeface="Microsoft YaHei UI" panose="020B0503020204020204" pitchFamily="34" charset="-122"/>
              <a:ea typeface="Microsoft YaHei UI" panose="020B0503020204020204" pitchFamily="34" charset="-122"/>
              <a:cs typeface="Gill Sans" panose="020B0502020104020203" pitchFamily="34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57487C-EB7E-4EFF-BB7A-DE81C19C9E3D}"/>
              </a:ext>
            </a:extLst>
          </p:cNvPr>
          <p:cNvSpPr txBox="1"/>
          <p:nvPr/>
        </p:nvSpPr>
        <p:spPr>
          <a:xfrm>
            <a:off x="689442" y="930854"/>
            <a:ext cx="1009815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TW" sz="2000" b="1" spc="-150" dirty="0">
              <a:latin typeface="Microsoft YaHei UI" panose="020B0503020204020204" pitchFamily="34" charset="-122"/>
              <a:ea typeface="Microsoft YaHei UI" panose="020B0503020204020204" pitchFamily="34" charset="-122"/>
              <a:cs typeface="Microsoft Tai Le" panose="020B0502040204020203" pitchFamily="34" charset="0"/>
            </a:endParaRPr>
          </a:p>
          <a:p>
            <a:r>
              <a:rPr lang="en-US" altLang="zh-TW" sz="2000" b="1" spc="-1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Twin-engine unmanned helicopter, capable of carrying medical or equipment weighing up to 15kg</a:t>
            </a:r>
          </a:p>
          <a:p>
            <a:endParaRPr lang="en-US" altLang="zh-TW" sz="2000" b="1" spc="-150" dirty="0">
              <a:latin typeface="Microsoft YaHei UI" panose="020B0503020204020204" pitchFamily="34" charset="-122"/>
              <a:ea typeface="Microsoft YaHei UI" panose="020B0503020204020204" pitchFamily="34" charset="-122"/>
              <a:cs typeface="Microsoft Tai Le" panose="020B0502040204020203" pitchFamily="34" charset="0"/>
            </a:endParaRPr>
          </a:p>
          <a:p>
            <a:r>
              <a:rPr lang="en-US" altLang="zh-TW" sz="2000" b="1" spc="-1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Continuous flight for 4~6 hours, the mission radius can reach 150~200 kilometers</a:t>
            </a:r>
          </a:p>
          <a:p>
            <a:endParaRPr lang="en-US" altLang="zh-TW" sz="2000" b="1" spc="-150" dirty="0">
              <a:latin typeface="Microsoft YaHei UI" panose="020B0503020204020204" pitchFamily="34" charset="-122"/>
              <a:ea typeface="Microsoft YaHei UI" panose="020B0503020204020204" pitchFamily="34" charset="-122"/>
              <a:cs typeface="Microsoft Tai Le" panose="020B0502040204020203" pitchFamily="34" charset="0"/>
            </a:endParaRPr>
          </a:p>
          <a:p>
            <a:r>
              <a:rPr lang="en-US" altLang="zh-TW" sz="2000" b="1" spc="-1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The dual protection mechanism of the dual-engine power system can immediately start and automatically land in an emergency</a:t>
            </a:r>
          </a:p>
          <a:p>
            <a:endParaRPr lang="en-US" altLang="zh-TW" sz="2000" b="1" spc="-150" dirty="0">
              <a:latin typeface="Microsoft YaHei UI" panose="020B0503020204020204" pitchFamily="34" charset="-122"/>
              <a:ea typeface="Microsoft YaHei UI" panose="020B0503020204020204" pitchFamily="34" charset="-122"/>
              <a:cs typeface="Microsoft Tai Le" panose="020B0502040204020203" pitchFamily="34" charset="0"/>
            </a:endParaRPr>
          </a:p>
          <a:p>
            <a:r>
              <a:rPr lang="en-US" altLang="zh-TW" sz="2000" b="1" spc="-1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The top of the helicopter is designed with LiDAR obstacle avoidance sensor and AI image recognition system</a:t>
            </a:r>
          </a:p>
          <a:p>
            <a:r>
              <a:rPr lang="en-US" altLang="zh-TW" sz="2000" b="1" spc="-1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Real-time detection of surrounding obstacles to increase flight safety</a:t>
            </a:r>
          </a:p>
          <a:p>
            <a:endParaRPr lang="en-US" altLang="zh-TW" sz="2000" b="1" spc="-150" dirty="0">
              <a:latin typeface="Microsoft YaHei UI" panose="020B0503020204020204" pitchFamily="34" charset="-122"/>
              <a:ea typeface="Microsoft YaHei UI" panose="020B0503020204020204" pitchFamily="34" charset="-122"/>
              <a:cs typeface="Microsoft Tai Le" panose="020B0502040204020203" pitchFamily="34" charset="0"/>
            </a:endParaRPr>
          </a:p>
          <a:p>
            <a:r>
              <a:rPr lang="en-US" altLang="zh-TW" sz="2000" b="1" spc="-1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GPS-DENIED environment</a:t>
            </a:r>
            <a:endParaRPr lang="en-US" sz="2000" b="1" spc="-150" dirty="0">
              <a:latin typeface="+mj-lt"/>
              <a:ea typeface="+mj-ea"/>
              <a:cs typeface="Gill Sans" panose="020B0502020104020203" pitchFamily="34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D720CC-C74F-4D25-9226-5FC0D642F4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257" y="4784040"/>
            <a:ext cx="1884019" cy="1380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9CC4AB-EF88-49D1-8942-2C53A677C5C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6760" y="4855571"/>
            <a:ext cx="1621677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353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330F209-2A37-42F3-BCBA-E43A73C955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9" y="0"/>
            <a:ext cx="3627782" cy="9308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1EA06A-C30D-4900-8C07-947A8906D8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7165" y="44010"/>
            <a:ext cx="1694835" cy="10486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DE44D5-FC95-47C4-8962-911E72EB0DFD}"/>
              </a:ext>
            </a:extLst>
          </p:cNvPr>
          <p:cNvSpPr txBox="1"/>
          <p:nvPr/>
        </p:nvSpPr>
        <p:spPr>
          <a:xfrm>
            <a:off x="730908" y="1123724"/>
            <a:ext cx="923117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altLang="zh-TW" sz="2400" b="1" spc="-15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  <a:cs typeface="Gill Sans" panose="020B0502020104020203" pitchFamily="34" charset="-79"/>
              </a:rPr>
              <a:t>LiDAR obstacle avoidance sensor, AI image recognition system</a:t>
            </a:r>
            <a:endParaRPr lang="zh-TW" altLang="en-US" sz="2400" b="1" spc="-150" dirty="0">
              <a:solidFill>
                <a:schemeClr val="bg1"/>
              </a:solidFill>
              <a:highlight>
                <a:srgbClr val="008080"/>
              </a:highlight>
              <a:latin typeface="Microsoft YaHei UI" panose="020B0503020204020204" pitchFamily="34" charset="-122"/>
              <a:ea typeface="Microsoft YaHei UI" panose="020B0503020204020204" pitchFamily="34" charset="-122"/>
              <a:cs typeface="Gill Sans" panose="020B0502020104020203" pitchFamily="34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57487C-EB7E-4EFF-BB7A-DE81C19C9E3D}"/>
              </a:ext>
            </a:extLst>
          </p:cNvPr>
          <p:cNvSpPr txBox="1"/>
          <p:nvPr/>
        </p:nvSpPr>
        <p:spPr>
          <a:xfrm>
            <a:off x="4081322" y="2236172"/>
            <a:ext cx="55107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spc="-1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LiDAR scans can capture details around rails and structures to reveal deeper insights into the asset.</a:t>
            </a:r>
            <a:endParaRPr lang="en-US" sz="2000" b="1" spc="-150" dirty="0">
              <a:latin typeface="+mj-lt"/>
              <a:ea typeface="+mj-ea"/>
              <a:cs typeface="Gill Sans" panose="020B0502020104020203" pitchFamily="34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07F350-4AD4-45A0-813F-AE9972C70E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94" y="1717538"/>
            <a:ext cx="2825089" cy="28250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DF56A3-CE41-477A-8B2E-6967C277BE0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1979" y="4953546"/>
            <a:ext cx="3528044" cy="17640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675565-D98F-472B-A523-89441CE9B80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78" y="4953546"/>
            <a:ext cx="3528044" cy="17640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8510A-9DD5-4ABE-B6FA-3613F8182B9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680" y="4911959"/>
            <a:ext cx="3611217" cy="18056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4F8FE5-E59C-4ACF-BA23-B5300621A867}"/>
              </a:ext>
            </a:extLst>
          </p:cNvPr>
          <p:cNvSpPr txBox="1"/>
          <p:nvPr/>
        </p:nvSpPr>
        <p:spPr>
          <a:xfrm>
            <a:off x="5624241" y="4574275"/>
            <a:ext cx="9157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Bridges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2B28B0-6F73-40AC-AD0D-48C9543C2C9A}"/>
              </a:ext>
            </a:extLst>
          </p:cNvPr>
          <p:cNvSpPr txBox="1"/>
          <p:nvPr/>
        </p:nvSpPr>
        <p:spPr>
          <a:xfrm>
            <a:off x="8673069" y="4542627"/>
            <a:ext cx="2578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C</a:t>
            </a:r>
            <a:r>
              <a:rPr lang="en-US" dirty="0"/>
              <a:t>ommunications </a:t>
            </a:r>
            <a:r>
              <a:rPr lang="en-US" altLang="zh-TW" dirty="0"/>
              <a:t>T</a:t>
            </a:r>
            <a:r>
              <a:rPr lang="en-US" dirty="0"/>
              <a:t>owers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3061FC-3665-4FCF-BB4A-D84455D4D68E}"/>
              </a:ext>
            </a:extLst>
          </p:cNvPr>
          <p:cNvSpPr txBox="1"/>
          <p:nvPr/>
        </p:nvSpPr>
        <p:spPr>
          <a:xfrm>
            <a:off x="1032494" y="4590745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TRANSMISSION LINES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82CC266-EC48-4951-A5D2-64141D6663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2090" y="1610139"/>
            <a:ext cx="2252633" cy="259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7144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330F209-2A37-42F3-BCBA-E43A73C955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9" y="0"/>
            <a:ext cx="3627782" cy="9308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1EA06A-C30D-4900-8C07-947A8906D8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7165" y="44010"/>
            <a:ext cx="1694835" cy="10486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3E65F1-A81F-48C7-AC6C-300DEBE05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762" y="837042"/>
            <a:ext cx="9008076" cy="58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193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330F209-2A37-42F3-BCBA-E43A73C955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9" y="0"/>
            <a:ext cx="3627782" cy="9308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DE44D5-FC95-47C4-8962-911E72EB0DFD}"/>
              </a:ext>
            </a:extLst>
          </p:cNvPr>
          <p:cNvSpPr txBox="1"/>
          <p:nvPr/>
        </p:nvSpPr>
        <p:spPr>
          <a:xfrm>
            <a:off x="-66314" y="1143949"/>
            <a:ext cx="4393488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zh-TW" sz="3600" b="1" spc="-15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  <a:cs typeface="Gill Sans" panose="020B0502020104020203" pitchFamily="34" charset="-79"/>
              </a:rPr>
              <a:t>SEA NAVIGATOR</a:t>
            </a:r>
            <a:endParaRPr lang="zh-TW" altLang="en-US" sz="3600" b="1" spc="-150" dirty="0">
              <a:solidFill>
                <a:schemeClr val="bg1"/>
              </a:solidFill>
              <a:highlight>
                <a:srgbClr val="008080"/>
              </a:highlight>
              <a:latin typeface="Microsoft YaHei UI" panose="020B0503020204020204" pitchFamily="34" charset="-122"/>
              <a:ea typeface="Microsoft YaHei UI" panose="020B0503020204020204" pitchFamily="34" charset="-122"/>
              <a:cs typeface="Gill Sans" panose="020B0502020104020203" pitchFamily="34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60DE3C-BC2A-4C3F-BA30-09E574A2AF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644"/>
          <a:stretch/>
        </p:blipFill>
        <p:spPr>
          <a:xfrm>
            <a:off x="4589041" y="1464934"/>
            <a:ext cx="7407721" cy="41556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12F11A-0497-46C1-B9D2-6508F8A5E5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090" y="125283"/>
            <a:ext cx="3893729" cy="923329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1A641FD6-9A74-459B-BB5D-6F6B55D5A36C}"/>
              </a:ext>
            </a:extLst>
          </p:cNvPr>
          <p:cNvSpPr txBox="1"/>
          <p:nvPr/>
        </p:nvSpPr>
        <p:spPr>
          <a:xfrm>
            <a:off x="346046" y="2098859"/>
            <a:ext cx="475446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highlight>
                  <a:srgbClr val="418287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Integrate a five-in-one detection and monitoring system for water robots, water quality testing equipment, high-definition cameras, sonar and underwater positioning</a:t>
            </a:r>
            <a:endParaRPr lang="zh-TW" altLang="en-US" sz="2400" b="1" dirty="0">
              <a:solidFill>
                <a:schemeClr val="bg1"/>
              </a:solidFill>
              <a:highlight>
                <a:srgbClr val="418287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835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>
            <a:extLst>
              <a:ext uri="{FF2B5EF4-FFF2-40B4-BE49-F238E27FC236}">
                <a16:creationId xmlns:a16="http://schemas.microsoft.com/office/drawing/2014/main" id="{19BCBE91-0410-446A-9E04-033DFC9A9E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3750038D-6A92-43B2-AE01-68C49A7C8008}" type="slidenum">
              <a:rPr kumimoji="0" lang="en-US" altLang="zh-TW" smtClean="0"/>
              <a:pPr/>
              <a:t>3</a:t>
            </a:fld>
            <a:endParaRPr kumimoji="0" lang="en-US" altLang="zh-TW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D00BFDD9-671B-4018-9FDE-A9F01D4EB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050" y="1514475"/>
            <a:ext cx="4476751" cy="3211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ts val="1200"/>
              </a:spcBef>
              <a:spcAft>
                <a:spcPts val="1200"/>
              </a:spcAft>
            </a:pPr>
            <a:endParaRPr lang="en-US" altLang="zh-TW" sz="4800" b="1" dirty="0">
              <a:solidFill>
                <a:srgbClr val="1F1F26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7975A24-7A5A-4180-B5C3-B83842277F85}"/>
              </a:ext>
            </a:extLst>
          </p:cNvPr>
          <p:cNvSpPr txBox="1"/>
          <p:nvPr/>
        </p:nvSpPr>
        <p:spPr>
          <a:xfrm>
            <a:off x="2940843" y="3206234"/>
            <a:ext cx="686038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4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Company Introduction </a:t>
            </a:r>
            <a:endParaRPr lang="zh-TW" altLang="en-US" sz="44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7458044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330F209-2A37-42F3-BCBA-E43A73C955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9" y="0"/>
            <a:ext cx="3627782" cy="9308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DE44D5-FC95-47C4-8962-911E72EB0DFD}"/>
              </a:ext>
            </a:extLst>
          </p:cNvPr>
          <p:cNvSpPr txBox="1"/>
          <p:nvPr/>
        </p:nvSpPr>
        <p:spPr>
          <a:xfrm>
            <a:off x="395080" y="1126608"/>
            <a:ext cx="3371851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zh-TW" sz="3600" b="1" spc="-15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  <a:cs typeface="Gill Sans" panose="020B0502020104020203" pitchFamily="34" charset="-79"/>
              </a:rPr>
              <a:t>Application</a:t>
            </a:r>
            <a:endParaRPr lang="zh-TW" altLang="en-US" sz="3600" b="1" spc="-150" dirty="0">
              <a:solidFill>
                <a:schemeClr val="bg1"/>
              </a:solidFill>
              <a:highlight>
                <a:srgbClr val="008080"/>
              </a:highlight>
              <a:latin typeface="Microsoft YaHei UI" panose="020B0503020204020204" pitchFamily="34" charset="-122"/>
              <a:ea typeface="Microsoft YaHei UI" panose="020B0503020204020204" pitchFamily="34" charset="-122"/>
              <a:cs typeface="Gill Sans" panose="020B0502020104020203" pitchFamily="34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57487C-EB7E-4EFF-BB7A-DE81C19C9E3D}"/>
              </a:ext>
            </a:extLst>
          </p:cNvPr>
          <p:cNvSpPr txBox="1"/>
          <p:nvPr/>
        </p:nvSpPr>
        <p:spPr>
          <a:xfrm>
            <a:off x="1525662" y="3460459"/>
            <a:ext cx="96652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spc="-1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● Integrated high-efficiency remote control system</a:t>
            </a:r>
          </a:p>
          <a:p>
            <a:r>
              <a:rPr lang="en-US" altLang="zh-TW" sz="2400" b="1" spc="-1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● 100% designed and manufactured in Taiwan</a:t>
            </a:r>
          </a:p>
          <a:p>
            <a:r>
              <a:rPr lang="en-US" altLang="zh-TW" sz="2400" b="1" spc="-1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● Real-time monitoring of water quality monitoring values</a:t>
            </a:r>
          </a:p>
          <a:p>
            <a:r>
              <a:rPr lang="en-US" altLang="zh-TW" sz="2400" b="1" spc="-1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● HD video surveillance </a:t>
            </a:r>
          </a:p>
          <a:p>
            <a:r>
              <a:rPr lang="en-US" altLang="zh-TW" sz="2400" b="1" spc="-1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● The best choice for high-tech water quality monitoring</a:t>
            </a:r>
            <a:endParaRPr lang="en-US" sz="2400" b="1" spc="-150" dirty="0">
              <a:latin typeface="+mj-lt"/>
              <a:ea typeface="+mj-ea"/>
              <a:cs typeface="Gill Sans" panose="020B0502020104020203" pitchFamily="34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D0A96F-3E80-4870-BCA4-E01F738C6B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3266" y="112615"/>
            <a:ext cx="3889585" cy="9266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D71533-B737-45F2-922A-205432EE6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8735" y="426911"/>
            <a:ext cx="4029610" cy="282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017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330F209-2A37-42F3-BCBA-E43A73C955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9" y="0"/>
            <a:ext cx="3627782" cy="9308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6145FA-A10B-4CE6-B25A-EE55B06B58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485" y="1299411"/>
            <a:ext cx="8384885" cy="53979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BA5319-F642-4BB0-9901-F1CE8199A9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0577" y="112469"/>
            <a:ext cx="3889585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09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E376BB99-74D4-4364-8EE9-AE26F835B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9659" y="2968753"/>
            <a:ext cx="8505825" cy="2820798"/>
          </a:xfrm>
        </p:spPr>
        <p:txBody>
          <a:bodyPr>
            <a:normAutofit/>
          </a:bodyPr>
          <a:lstStyle/>
          <a:p>
            <a:r>
              <a:rPr lang="en-US" altLang="zh-TW" dirty="0"/>
              <a:t>Cooperate with National </a:t>
            </a:r>
            <a:r>
              <a:rPr lang="en-US" altLang="zh-TW" dirty="0" err="1"/>
              <a:t>Chengchi</a:t>
            </a:r>
            <a:r>
              <a:rPr lang="en-US" altLang="zh-TW" dirty="0"/>
              <a:t> University, Chiao tung University and the Ministry of Science and Technology for unmanned vehicles</a:t>
            </a:r>
            <a:r>
              <a:rPr lang="zh-TW" altLang="en-US" dirty="0"/>
              <a:t> </a:t>
            </a:r>
            <a:r>
              <a:rPr lang="en-US" altLang="zh-TW" dirty="0"/>
              <a:t>for AI navigation.</a:t>
            </a:r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72094DF0-917F-406C-833B-855125F4F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38" y="1317532"/>
            <a:ext cx="4165672" cy="109272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8AD53BB-3060-41DB-91DA-F8B0E9F4D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171" y="1591409"/>
            <a:ext cx="951058" cy="646232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D26F70D-C849-4563-AEA8-87547181D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890" y="1057963"/>
            <a:ext cx="4444369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873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4250D57-EED4-4368-BDC7-FA73F28815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60393"/>
            <a:ext cx="12192000" cy="58544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30F209-2A37-42F3-BCBA-E43A73C955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9" y="0"/>
            <a:ext cx="3627782" cy="9308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DE44D5-FC95-47C4-8962-911E72EB0DFD}"/>
              </a:ext>
            </a:extLst>
          </p:cNvPr>
          <p:cNvSpPr txBox="1"/>
          <p:nvPr/>
        </p:nvSpPr>
        <p:spPr>
          <a:xfrm>
            <a:off x="0" y="1170368"/>
            <a:ext cx="8568447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TW" sz="4800" b="1" spc="-15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  <a:cs typeface="Gill Sans" panose="020B0502020104020203" pitchFamily="34" charset="-79"/>
              </a:rPr>
              <a:t>Rotors Inspection</a:t>
            </a:r>
            <a:endParaRPr lang="zh-TW" altLang="en-US" sz="4800" b="1" spc="-150" dirty="0">
              <a:solidFill>
                <a:schemeClr val="bg1"/>
              </a:solidFill>
              <a:highlight>
                <a:srgbClr val="008080"/>
              </a:highlight>
              <a:latin typeface="Microsoft YaHei UI" panose="020B0503020204020204" pitchFamily="34" charset="-122"/>
              <a:ea typeface="Microsoft YaHei UI" panose="020B0503020204020204" pitchFamily="34" charset="-122"/>
              <a:cs typeface="Gill Sans" panose="020B0502020104020203" pitchFamily="34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96BC99-048E-4F4B-A785-990C2CEE93E7}"/>
              </a:ext>
            </a:extLst>
          </p:cNvPr>
          <p:cNvSpPr txBox="1"/>
          <p:nvPr/>
        </p:nvSpPr>
        <p:spPr>
          <a:xfrm>
            <a:off x="218360" y="4360279"/>
            <a:ext cx="1009171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b="1" spc="-1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UAV detects the fan of the Wind turbines, which can improve efficiency and work safety</a:t>
            </a:r>
          </a:p>
          <a:p>
            <a:endParaRPr lang="en-US" altLang="zh-TW" sz="2000" b="1" spc="-15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Microsoft Tai Le" panose="020B0502040204020203" pitchFamily="34" charset="0"/>
            </a:endParaRPr>
          </a:p>
          <a:p>
            <a:r>
              <a:rPr lang="en-US" altLang="zh-TW" sz="2000" b="1" spc="-1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Aimed at the application of drones in the maintenance of large equipment, close inspection of large equipment such as electric wires, electrical towers and wind turbines</a:t>
            </a:r>
          </a:p>
          <a:p>
            <a:endParaRPr lang="en-US" altLang="zh-TW" sz="2000" b="1" spc="-15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Microsoft Tai Le" panose="020B0502040204020203" pitchFamily="34" charset="0"/>
            </a:endParaRPr>
          </a:p>
          <a:p>
            <a:r>
              <a:rPr lang="en-US" altLang="zh-TW" sz="2000" b="1" spc="-1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Take high-resolution images and use artificial intelligence to analyze potential problems and defects</a:t>
            </a:r>
            <a:endParaRPr lang="zh-TW" altLang="en-US" sz="2000" b="1" spc="-15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Microsoft Tai Le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B48D56-1231-4E31-997C-C784361BA5EA}"/>
              </a:ext>
            </a:extLst>
          </p:cNvPr>
          <p:cNvSpPr txBox="1"/>
          <p:nvPr/>
        </p:nvSpPr>
        <p:spPr>
          <a:xfrm>
            <a:off x="4705072" y="2169776"/>
            <a:ext cx="72290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Offshore wind power is an important green energy policy of government authorities. Thunder Tiger will invest in the development of UAV in the application of renewable energy.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E9B613-9066-4403-B656-E55619342E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7165" y="11790"/>
            <a:ext cx="1694835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733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4250D57-EED4-4368-BDC7-FA73F28815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125944"/>
            <a:ext cx="12186989" cy="57858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30F209-2A37-42F3-BCBA-E43A73C955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9" y="0"/>
            <a:ext cx="3627782" cy="9308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DE44D5-FC95-47C4-8962-911E72EB0DFD}"/>
              </a:ext>
            </a:extLst>
          </p:cNvPr>
          <p:cNvSpPr txBox="1"/>
          <p:nvPr/>
        </p:nvSpPr>
        <p:spPr>
          <a:xfrm>
            <a:off x="132751" y="1295385"/>
            <a:ext cx="10364414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zh-TW" sz="4800" b="1" spc="-15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  <a:cs typeface="Gill Sans" panose="020B0502020104020203" pitchFamily="34" charset="-79"/>
              </a:rPr>
              <a:t>Low Orbit Satellite Communication</a:t>
            </a:r>
            <a:endParaRPr lang="zh-TW" altLang="en-US" sz="4800" b="1" spc="-150" dirty="0">
              <a:solidFill>
                <a:schemeClr val="bg1"/>
              </a:solidFill>
              <a:highlight>
                <a:srgbClr val="008080"/>
              </a:highlight>
              <a:latin typeface="Microsoft YaHei UI" panose="020B0503020204020204" pitchFamily="34" charset="-122"/>
              <a:ea typeface="Microsoft YaHei UI" panose="020B0503020204020204" pitchFamily="34" charset="-122"/>
              <a:cs typeface="Gill Sans" panose="020B0502020104020203" pitchFamily="34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B48D56-1231-4E31-997C-C784361BA5EA}"/>
              </a:ext>
            </a:extLst>
          </p:cNvPr>
          <p:cNvSpPr txBox="1"/>
          <p:nvPr/>
        </p:nvSpPr>
        <p:spPr>
          <a:xfrm>
            <a:off x="139148" y="2026413"/>
            <a:ext cx="937396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Drones and low-orbit satellites create greater range of communications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highlight>
                <a:srgbClr val="C0C0C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E9B613-9066-4403-B656-E55619342E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7165" y="11790"/>
            <a:ext cx="1694835" cy="10486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0D6640-2A90-42AC-B1B8-4B32A7A406D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38" y="3261012"/>
            <a:ext cx="4567830" cy="35969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94CA9B-8138-414F-B4E3-7AE0938678E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648" y="3625992"/>
            <a:ext cx="792999" cy="4906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1CCB46-0377-49A7-AC3A-A151733E3D8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090" y="3504655"/>
            <a:ext cx="847417" cy="5243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D5F81E-1C0B-4C61-B657-8A15AA54CA1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938" y="5716204"/>
            <a:ext cx="629969" cy="38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090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7EAB6E-5FFF-4923-BC7F-D2C71AD24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05" y="2286001"/>
            <a:ext cx="11432242" cy="2552699"/>
          </a:xfrm>
        </p:spPr>
        <p:txBody>
          <a:bodyPr>
            <a:noAutofit/>
          </a:bodyPr>
          <a:lstStyle/>
          <a:p>
            <a:r>
              <a:rPr lang="en-US" sz="5400" dirty="0"/>
              <a:t>Invite to visit our booth in 2021 Taipei Aerospace &amp; Defense Technology Exhibition and Drone Taiwan.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8E1292-2F62-4AD8-A46B-2D02342935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112" y="0"/>
            <a:ext cx="1694835" cy="10486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47F60-0F42-4794-BE13-6042E6F33D2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1828"/>
            <a:ext cx="5114987" cy="9693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EB6F87-270E-4D47-9B2A-7ECADCD55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075" y="181828"/>
            <a:ext cx="2695575" cy="8667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CF2A6B-7A2D-4891-BCC6-FAF5C81F0E4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14288"/>
            <a:ext cx="12192000" cy="74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94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>
            <a:extLst>
              <a:ext uri="{FF2B5EF4-FFF2-40B4-BE49-F238E27FC236}">
                <a16:creationId xmlns:a16="http://schemas.microsoft.com/office/drawing/2014/main" id="{B8C19CD1-D450-470F-A5B2-E6C8CB51F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26" y="237976"/>
            <a:ext cx="5999162" cy="620713"/>
          </a:xfrm>
          <a:prstGeom prst="rect">
            <a:avLst/>
          </a:prstGeom>
          <a:solidFill>
            <a:srgbClr val="418287"/>
          </a:solidFill>
          <a:ln>
            <a:noFill/>
          </a:ln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36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Radio Controlled Cars</a:t>
            </a:r>
          </a:p>
        </p:txBody>
      </p:sp>
      <p:sp>
        <p:nvSpPr>
          <p:cNvPr id="22532" name="AutoShape 6">
            <a:extLst>
              <a:ext uri="{FF2B5EF4-FFF2-40B4-BE49-F238E27FC236}">
                <a16:creationId xmlns:a16="http://schemas.microsoft.com/office/drawing/2014/main" id="{7D4BB1BD-73DD-4B92-957C-7B99EA63C5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861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153721C-5516-42A3-AE43-CA35C28418A9}"/>
              </a:ext>
            </a:extLst>
          </p:cNvPr>
          <p:cNvSpPr/>
          <p:nvPr/>
        </p:nvSpPr>
        <p:spPr>
          <a:xfrm>
            <a:off x="8156575" y="4567238"/>
            <a:ext cx="1879600" cy="34925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5FE83C73-E128-442F-A874-864D07534714}"/>
              </a:ext>
            </a:extLst>
          </p:cNvPr>
          <p:cNvSpPr/>
          <p:nvPr/>
        </p:nvSpPr>
        <p:spPr>
          <a:xfrm>
            <a:off x="328613" y="4970464"/>
            <a:ext cx="2779712" cy="38417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2535" name="圖片 15">
            <a:extLst>
              <a:ext uri="{FF2B5EF4-FFF2-40B4-BE49-F238E27FC236}">
                <a16:creationId xmlns:a16="http://schemas.microsoft.com/office/drawing/2014/main" id="{E27C5E35-AC57-4AC9-928F-023DB917F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373061"/>
            <a:ext cx="2220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圖片 7">
            <a:extLst>
              <a:ext uri="{FF2B5EF4-FFF2-40B4-BE49-F238E27FC236}">
                <a16:creationId xmlns:a16="http://schemas.microsoft.com/office/drawing/2014/main" id="{78757C74-86DD-4F51-BA4A-019D611216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3672682"/>
            <a:ext cx="6211888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文字方塊 1">
            <a:extLst>
              <a:ext uri="{FF2B5EF4-FFF2-40B4-BE49-F238E27FC236}">
                <a16:creationId xmlns:a16="http://schemas.microsoft.com/office/drawing/2014/main" id="{6DCEBC59-5492-4516-9B42-53B7A8602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1338" y="987426"/>
            <a:ext cx="77263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Font typeface="Wingdings" panose="05000000000000000000" pitchFamily="2" charset="2"/>
              <a:buChar char="Ø"/>
            </a:pPr>
            <a:r>
              <a:rPr lang="en-US" altLang="zh-TW" sz="2000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The remote control car of ASSOCIATED ELECTRICS is mainly based on</a:t>
            </a:r>
            <a:r>
              <a:rPr lang="zh-TW" altLang="en-US" sz="2000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en-US" altLang="zh-TW" sz="2000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racing.</a:t>
            </a:r>
            <a:endParaRPr lang="zh-TW" altLang="en-US" sz="2000" dirty="0">
              <a:solidFill>
                <a:srgbClr val="FF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2538" name="文字方塊 2">
            <a:extLst>
              <a:ext uri="{FF2B5EF4-FFF2-40B4-BE49-F238E27FC236}">
                <a16:creationId xmlns:a16="http://schemas.microsoft.com/office/drawing/2014/main" id="{9DA9105B-1BC4-4887-8EB3-1500F3ED5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976" y="4292898"/>
            <a:ext cx="37290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2400" dirty="0">
                <a:solidFill>
                  <a:schemeClr val="accent5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R&amp;D</a:t>
            </a:r>
            <a:r>
              <a:rPr lang="zh-TW" altLang="en-US" sz="2400" dirty="0">
                <a:solidFill>
                  <a:schemeClr val="accent5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en-US" altLang="zh-TW" sz="2400" dirty="0">
                <a:solidFill>
                  <a:schemeClr val="accent5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Director: Cliff Lett;</a:t>
            </a:r>
          </a:p>
          <a:p>
            <a:r>
              <a:rPr lang="en-US" altLang="zh-TW" sz="2400" dirty="0">
                <a:solidFill>
                  <a:schemeClr val="accent5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Champion driver</a:t>
            </a:r>
            <a:endParaRPr lang="zh-TW" altLang="en-US" sz="2400" dirty="0">
              <a:solidFill>
                <a:schemeClr val="accent5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22539" name="Picture 4" descr="「cliff lett」的圖片搜尋結果">
            <a:extLst>
              <a:ext uri="{FF2B5EF4-FFF2-40B4-BE49-F238E27FC236}">
                <a16:creationId xmlns:a16="http://schemas.microsoft.com/office/drawing/2014/main" id="{91601178-F12D-408C-BA45-D996C8467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1589089"/>
            <a:ext cx="23812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圖片 4">
            <a:extLst>
              <a:ext uri="{FF2B5EF4-FFF2-40B4-BE49-F238E27FC236}">
                <a16:creationId xmlns:a16="http://schemas.microsoft.com/office/drawing/2014/main" id="{B931F3ED-D1AA-4E81-8C9D-63A1D5CC4F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913" y="1587501"/>
            <a:ext cx="24257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1" name="文字方塊 5">
            <a:extLst>
              <a:ext uri="{FF2B5EF4-FFF2-40B4-BE49-F238E27FC236}">
                <a16:creationId xmlns:a16="http://schemas.microsoft.com/office/drawing/2014/main" id="{0E63E055-8C50-4E32-873F-77BCFFA67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5147299"/>
            <a:ext cx="515540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zh-TW" sz="2200" dirty="0">
                <a:solidFill>
                  <a:srgbClr val="0033CC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The company was established in California, USA, established in 1964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200" dirty="0">
                <a:solidFill>
                  <a:srgbClr val="0033CC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Currently 30 employees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200" dirty="0">
                <a:solidFill>
                  <a:srgbClr val="0033CC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Mainly for design and marketing</a:t>
            </a:r>
            <a:endParaRPr lang="zh-TW" altLang="en-US" sz="2200" dirty="0">
              <a:solidFill>
                <a:srgbClr val="0033CC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22542" name="Picture 2" descr="「cliff lett」的圖片搜尋結果">
            <a:extLst>
              <a:ext uri="{FF2B5EF4-FFF2-40B4-BE49-F238E27FC236}">
                <a16:creationId xmlns:a16="http://schemas.microsoft.com/office/drawing/2014/main" id="{92F51F4B-A0C7-4E52-AF41-ED197DFDA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1016000"/>
            <a:ext cx="3511550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圖片 25">
            <a:extLst>
              <a:ext uri="{FF2B5EF4-FFF2-40B4-BE49-F238E27FC236}">
                <a16:creationId xmlns:a16="http://schemas.microsoft.com/office/drawing/2014/main" id="{58681DD5-C058-4F1D-B1E3-861D53105E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287" y="237976"/>
            <a:ext cx="750888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E2A111B-B3A4-4DB2-BC72-207178D475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66287" y="1706564"/>
            <a:ext cx="2196842" cy="167322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2CA353D8-74BB-48DD-83BB-0B981702AEA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552576" y="476251"/>
            <a:ext cx="9629774" cy="576262"/>
          </a:xfrm>
          <a:solidFill>
            <a:srgbClr val="418287"/>
          </a:solidFill>
        </p:spPr>
        <p:txBody>
          <a:bodyPr vert="horz" wrap="square" lIns="89106" tIns="44553" rIns="89106" bIns="44553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en-US" altLang="zh-TW" sz="36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Aseptic Bottles &amp; Caps Injection Division</a:t>
            </a:r>
          </a:p>
        </p:txBody>
      </p:sp>
      <p:pic>
        <p:nvPicPr>
          <p:cNvPr id="26627" name="圖片 1">
            <a:extLst>
              <a:ext uri="{FF2B5EF4-FFF2-40B4-BE49-F238E27FC236}">
                <a16:creationId xmlns:a16="http://schemas.microsoft.com/office/drawing/2014/main" id="{279BDB4A-7A83-4E35-B87E-D3083E927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31" y="1600201"/>
            <a:ext cx="5012869" cy="377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頁尾版面配置區 1">
            <a:extLst>
              <a:ext uri="{FF2B5EF4-FFF2-40B4-BE49-F238E27FC236}">
                <a16:creationId xmlns:a16="http://schemas.microsoft.com/office/drawing/2014/main" id="{D2F733F0-B571-48AB-8F23-D73A8687A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8314" y="5711826"/>
            <a:ext cx="8896350" cy="955674"/>
          </a:xfrm>
          <a:solidFill>
            <a:srgbClr val="000099"/>
          </a:solidFill>
          <a:ln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23900" indent="-277813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12838" indent="-2222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558925" indent="-2222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03425" indent="-2222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460625" indent="-2222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17825" indent="-2222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375025" indent="-2222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32225" indent="-2222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l"/>
            <a:r>
              <a:rPr kumimoji="0" lang="en-US" altLang="zh-TW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The annual full production capacity reaches more than 300 million</a:t>
            </a:r>
            <a:r>
              <a:rPr kumimoji="0" lang="zh-TW" altLang="en-US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kumimoji="0" lang="en-US" altLang="zh-TW" sz="28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units.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C4D5DB0-1284-411B-BCB6-55CC2DC32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51" y="1480410"/>
            <a:ext cx="4138997" cy="389718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4C54DF1-1D39-4E6F-8479-2010CE51E457}"/>
              </a:ext>
            </a:extLst>
          </p:cNvPr>
          <p:cNvSpPr txBox="1"/>
          <p:nvPr/>
        </p:nvSpPr>
        <p:spPr>
          <a:xfrm>
            <a:off x="3040856" y="1209675"/>
            <a:ext cx="6110287" cy="830997"/>
          </a:xfrm>
          <a:prstGeom prst="rect">
            <a:avLst/>
          </a:prstGeom>
          <a:solidFill>
            <a:srgbClr val="41828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>
                <a:solidFill>
                  <a:schemeClr val="bg1"/>
                </a:solidFill>
              </a:rPr>
              <a:t>Medical Device Division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4B9357B-F50E-469A-BD5F-B2F69A54D30B}"/>
              </a:ext>
            </a:extLst>
          </p:cNvPr>
          <p:cNvSpPr txBox="1"/>
          <p:nvPr/>
        </p:nvSpPr>
        <p:spPr>
          <a:xfrm>
            <a:off x="1619250" y="3429000"/>
            <a:ext cx="9039225" cy="83099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zh-TW" sz="4800" dirty="0">
                <a:solidFill>
                  <a:schemeClr val="bg1"/>
                </a:solidFill>
              </a:rPr>
              <a:t>Back to 2019 sales and profits levels.</a:t>
            </a:r>
            <a:endParaRPr lang="zh-TW" alt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1738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8">
            <a:extLst>
              <a:ext uri="{FF2B5EF4-FFF2-40B4-BE49-F238E27FC236}">
                <a16:creationId xmlns:a16="http://schemas.microsoft.com/office/drawing/2014/main" id="{596CE8A2-5F13-49E1-B5DF-6958151A88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0349FEAF-D53D-4F10-9F19-F28A1B68B302}" type="slidenum">
              <a:rPr kumimoji="0" lang="en-US" altLang="zh-TW" smtClean="0"/>
              <a:pPr/>
              <a:t>39</a:t>
            </a:fld>
            <a:endParaRPr kumimoji="0" lang="en-US" altLang="zh-TW"/>
          </a:p>
        </p:txBody>
      </p:sp>
      <p:sp>
        <p:nvSpPr>
          <p:cNvPr id="31747" name="Rectangle 6">
            <a:extLst>
              <a:ext uri="{FF2B5EF4-FFF2-40B4-BE49-F238E27FC236}">
                <a16:creationId xmlns:a16="http://schemas.microsoft.com/office/drawing/2014/main" id="{02C7C0E8-90DE-4179-8EA4-A120C722C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2192339"/>
            <a:ext cx="6103938" cy="15700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48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2020</a:t>
            </a:r>
          </a:p>
          <a:p>
            <a:pPr algn="ctr"/>
            <a:r>
              <a:rPr lang="en-US" altLang="zh-TW" sz="48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Financials</a:t>
            </a:r>
            <a:endParaRPr lang="zh-TW" altLang="en-US" sz="48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7946A2-8DCE-4047-9CAE-38128B4BAF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3206186"/>
            <a:ext cx="12067581" cy="3651813"/>
          </a:xfrm>
        </p:spPr>
        <p:txBody>
          <a:bodyPr/>
          <a:lstStyle/>
          <a:p>
            <a:r>
              <a:rPr lang="en-US" altLang="zh-TW" sz="2200" b="1" spc="-150" dirty="0">
                <a:latin typeface="Microsoft YaHei" panose="020B0503020204020204" pitchFamily="34" charset="-122"/>
                <a:ea typeface="Microsoft YaHei" panose="020B0503020204020204" pitchFamily="34" charset="-122"/>
                <a:cs typeface="Gill Sans" panose="020B0502020104020203" pitchFamily="34" charset="-79"/>
              </a:rPr>
              <a:t>Stock code: 8033 (Taiwan Stock</a:t>
            </a:r>
            <a:r>
              <a:rPr lang="zh-TW" altLang="en-US" sz="2200" b="1" spc="-150" dirty="0">
                <a:latin typeface="Microsoft YaHei" panose="020B0503020204020204" pitchFamily="34" charset="-122"/>
                <a:ea typeface="Microsoft YaHei" panose="020B0503020204020204" pitchFamily="34" charset="-122"/>
                <a:cs typeface="Gill Sans" panose="020B0502020104020203" pitchFamily="34" charset="-79"/>
              </a:rPr>
              <a:t> </a:t>
            </a:r>
            <a:r>
              <a:rPr lang="en-US" altLang="zh-TW" sz="2200" b="1" spc="-150" dirty="0">
                <a:latin typeface="Microsoft YaHei" panose="020B0503020204020204" pitchFamily="34" charset="-122"/>
                <a:ea typeface="Microsoft YaHei" panose="020B0503020204020204" pitchFamily="34" charset="-122"/>
                <a:cs typeface="Gill Sans" panose="020B0502020104020203" pitchFamily="34" charset="-79"/>
              </a:rPr>
              <a:t>Exchange)</a:t>
            </a:r>
          </a:p>
          <a:p>
            <a:r>
              <a:rPr lang="en-US" altLang="zh-TW" sz="2200" b="1" spc="-150" dirty="0">
                <a:latin typeface="Microsoft YaHei" panose="020B0503020204020204" pitchFamily="34" charset="-122"/>
                <a:ea typeface="Microsoft YaHei" panose="020B0503020204020204" pitchFamily="34" charset="-122"/>
                <a:cs typeface="Gill Sans" panose="020B0502020104020203" pitchFamily="34" charset="-79"/>
              </a:rPr>
              <a:t>Established in Oct.1979</a:t>
            </a:r>
          </a:p>
          <a:p>
            <a:r>
              <a:rPr lang="en-US" altLang="zh-TW" sz="2200" b="1" spc="-150" dirty="0">
                <a:latin typeface="Microsoft YaHei" panose="020B0503020204020204" pitchFamily="34" charset="-122"/>
                <a:ea typeface="Microsoft YaHei" panose="020B0503020204020204" pitchFamily="34" charset="-122"/>
                <a:cs typeface="Gill Sans" panose="020B0502020104020203" pitchFamily="34" charset="-79"/>
              </a:rPr>
              <a:t>Paid in capital NTD112 million shares)</a:t>
            </a:r>
          </a:p>
          <a:p>
            <a:r>
              <a:rPr lang="en-US" altLang="zh-TW" sz="2200" b="1" spc="-150" dirty="0">
                <a:latin typeface="Microsoft YaHei" panose="020B0503020204020204" pitchFamily="34" charset="-122"/>
                <a:ea typeface="Microsoft YaHei" panose="020B0503020204020204" pitchFamily="34" charset="-122"/>
                <a:cs typeface="Gill Sans" panose="020B0502020104020203" pitchFamily="34" charset="-79"/>
              </a:rPr>
              <a:t>Employee: 200Staff (TW: 170, US: 30)</a:t>
            </a:r>
          </a:p>
          <a:p>
            <a:r>
              <a:rPr lang="en-US" sz="2200" b="1" spc="-150" dirty="0">
                <a:latin typeface="Microsoft YaHei" panose="020B0503020204020204" pitchFamily="34" charset="-122"/>
                <a:ea typeface="Microsoft YaHei" panose="020B0503020204020204" pitchFamily="34" charset="-122"/>
                <a:cs typeface="Gill Sans" panose="020B0502020104020203" pitchFamily="34" charset="-79"/>
              </a:rPr>
              <a:t>Location: Taichung Industry </a:t>
            </a:r>
            <a:r>
              <a:rPr lang="en-US" sz="2200" b="1" spc="-15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Gill Sans" panose="020B0502020104020203" pitchFamily="34" charset="-79"/>
              </a:rPr>
              <a:t>Park,Taiwan</a:t>
            </a:r>
            <a:endParaRPr lang="en-US" sz="2200" b="1" spc="-150" dirty="0">
              <a:latin typeface="Microsoft YaHei" panose="020B0503020204020204" pitchFamily="34" charset="-122"/>
              <a:ea typeface="Microsoft YaHei" panose="020B0503020204020204" pitchFamily="34" charset="-122"/>
              <a:cs typeface="Gill Sans" panose="020B0502020104020203" pitchFamily="34" charset="-79"/>
            </a:endParaRPr>
          </a:p>
          <a:p>
            <a:endParaRPr lang="en-US" sz="2400" b="1" spc="-150" dirty="0">
              <a:latin typeface="Microsoft YaHei" panose="020B0503020204020204" pitchFamily="34" charset="-122"/>
              <a:ea typeface="Microsoft YaHei" panose="020B0503020204020204" pitchFamily="34" charset="-122"/>
              <a:cs typeface="Gill Sans" panose="020B0502020104020203" pitchFamily="34" charset="-79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BE52921-898C-4569-9D8A-F1C5E0ABE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5752" y="1112738"/>
            <a:ext cx="6435524" cy="1325563"/>
          </a:xfrm>
        </p:spPr>
        <p:txBody>
          <a:bodyPr/>
          <a:lstStyle/>
          <a:p>
            <a:r>
              <a:rPr lang="zh-TW" altLang="en-US" dirty="0"/>
              <a:t>雷虎科技股份有限公司</a:t>
            </a:r>
            <a:br>
              <a:rPr lang="en-US" altLang="zh-TW" dirty="0"/>
            </a:br>
            <a:r>
              <a:rPr lang="en-US" altLang="zh-TW" dirty="0"/>
              <a:t>Thunder Tiger Corporation</a:t>
            </a:r>
            <a:endParaRPr lang="en-US" dirty="0"/>
          </a:p>
        </p:txBody>
      </p:sp>
      <p:pic>
        <p:nvPicPr>
          <p:cNvPr id="7" name="Picture Placeholder 6" title="Decorative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9" name="Picture Placeholder 8" title="Decorative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5AC5F0-6641-4ABB-B0DC-BA8BB2AD8F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836" y="0"/>
            <a:ext cx="3563193" cy="32061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0CE9C0-B2B4-40C4-AACA-F7D5D1E439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836" y="3358586"/>
            <a:ext cx="3534481" cy="3206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D241C5-A6FD-40CB-9858-D51C9C378F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746" y="64135"/>
            <a:ext cx="1694835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176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編號版面配置區 1">
            <a:extLst>
              <a:ext uri="{FF2B5EF4-FFF2-40B4-BE49-F238E27FC236}">
                <a16:creationId xmlns:a16="http://schemas.microsoft.com/office/drawing/2014/main" id="{7C878EDA-204A-41FA-9EFF-529CC091D0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E4E5E12B-6936-4DEE-8384-A9505FF6F830}" type="slidenum">
              <a:rPr kumimoji="0" lang="en-US" altLang="zh-TW" smtClean="0"/>
              <a:pPr/>
              <a:t>40</a:t>
            </a:fld>
            <a:endParaRPr kumimoji="0" lang="en-US" altLang="zh-TW"/>
          </a:p>
        </p:txBody>
      </p:sp>
      <p:sp>
        <p:nvSpPr>
          <p:cNvPr id="34819" name="Rectangle 6">
            <a:extLst>
              <a:ext uri="{FF2B5EF4-FFF2-40B4-BE49-F238E27FC236}">
                <a16:creationId xmlns:a16="http://schemas.microsoft.com/office/drawing/2014/main" id="{12D552D4-0FEB-40B2-9BA0-0FE48BEC3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9331" y="687387"/>
            <a:ext cx="4968875" cy="70788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4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Sales Growth</a:t>
            </a:r>
          </a:p>
        </p:txBody>
      </p:sp>
      <p:sp>
        <p:nvSpPr>
          <p:cNvPr id="34879" name="文字方塊 5">
            <a:extLst>
              <a:ext uri="{FF2B5EF4-FFF2-40B4-BE49-F238E27FC236}">
                <a16:creationId xmlns:a16="http://schemas.microsoft.com/office/drawing/2014/main" id="{3CBF81D3-33BF-4C65-999B-1298FCC36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0282" y="4943475"/>
            <a:ext cx="6685756" cy="156966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3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2020,Jan to Nov. YOY</a:t>
            </a:r>
            <a:r>
              <a:rPr lang="zh-TW" altLang="en-US" sz="3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TW" sz="3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is</a:t>
            </a:r>
            <a:r>
              <a:rPr lang="zh-TW" altLang="en-US" sz="3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TW" sz="3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6.33%;</a:t>
            </a:r>
          </a:p>
          <a:p>
            <a:r>
              <a:rPr lang="en-US" altLang="zh-TW" sz="3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2020, Oct. YOY</a:t>
            </a:r>
            <a:r>
              <a:rPr lang="zh-TW" altLang="en-US" sz="3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TW" sz="3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is</a:t>
            </a:r>
            <a:r>
              <a:rPr lang="zh-TW" altLang="en-US" sz="3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TW" sz="3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32%; </a:t>
            </a:r>
          </a:p>
          <a:p>
            <a:r>
              <a:rPr lang="en-US" altLang="zh-TW" sz="3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2020,</a:t>
            </a:r>
            <a:r>
              <a:rPr lang="zh-TW" altLang="en-US" sz="3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TW" sz="3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Nov. YOY</a:t>
            </a:r>
            <a:r>
              <a:rPr lang="zh-TW" altLang="en-US" sz="3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TW" sz="3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is 54%</a:t>
            </a:r>
            <a:r>
              <a:rPr lang="zh-TW" altLang="en-US" sz="3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。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D2077327-8B15-4D96-96AF-1AC9943664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131435"/>
              </p:ext>
            </p:extLst>
          </p:nvPr>
        </p:nvGraphicFramePr>
        <p:xfrm>
          <a:off x="1428750" y="1943100"/>
          <a:ext cx="9648821" cy="273367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038644">
                  <a:extLst>
                    <a:ext uri="{9D8B030D-6E8A-4147-A177-3AD203B41FA5}">
                      <a16:colId xmlns:a16="http://schemas.microsoft.com/office/drawing/2014/main" val="4028311070"/>
                    </a:ext>
                  </a:extLst>
                </a:gridCol>
                <a:gridCol w="770510">
                  <a:extLst>
                    <a:ext uri="{9D8B030D-6E8A-4147-A177-3AD203B41FA5}">
                      <a16:colId xmlns:a16="http://schemas.microsoft.com/office/drawing/2014/main" val="2492741444"/>
                    </a:ext>
                  </a:extLst>
                </a:gridCol>
                <a:gridCol w="770510">
                  <a:extLst>
                    <a:ext uri="{9D8B030D-6E8A-4147-A177-3AD203B41FA5}">
                      <a16:colId xmlns:a16="http://schemas.microsoft.com/office/drawing/2014/main" val="4288241310"/>
                    </a:ext>
                  </a:extLst>
                </a:gridCol>
                <a:gridCol w="770510">
                  <a:extLst>
                    <a:ext uri="{9D8B030D-6E8A-4147-A177-3AD203B41FA5}">
                      <a16:colId xmlns:a16="http://schemas.microsoft.com/office/drawing/2014/main" val="2407566658"/>
                    </a:ext>
                  </a:extLst>
                </a:gridCol>
                <a:gridCol w="770510">
                  <a:extLst>
                    <a:ext uri="{9D8B030D-6E8A-4147-A177-3AD203B41FA5}">
                      <a16:colId xmlns:a16="http://schemas.microsoft.com/office/drawing/2014/main" val="3485632082"/>
                    </a:ext>
                  </a:extLst>
                </a:gridCol>
                <a:gridCol w="803405">
                  <a:extLst>
                    <a:ext uri="{9D8B030D-6E8A-4147-A177-3AD203B41FA5}">
                      <a16:colId xmlns:a16="http://schemas.microsoft.com/office/drawing/2014/main" val="4036964782"/>
                    </a:ext>
                  </a:extLst>
                </a:gridCol>
                <a:gridCol w="770510">
                  <a:extLst>
                    <a:ext uri="{9D8B030D-6E8A-4147-A177-3AD203B41FA5}">
                      <a16:colId xmlns:a16="http://schemas.microsoft.com/office/drawing/2014/main" val="539054741"/>
                    </a:ext>
                  </a:extLst>
                </a:gridCol>
                <a:gridCol w="770510">
                  <a:extLst>
                    <a:ext uri="{9D8B030D-6E8A-4147-A177-3AD203B41FA5}">
                      <a16:colId xmlns:a16="http://schemas.microsoft.com/office/drawing/2014/main" val="3644736606"/>
                    </a:ext>
                  </a:extLst>
                </a:gridCol>
                <a:gridCol w="770510">
                  <a:extLst>
                    <a:ext uri="{9D8B030D-6E8A-4147-A177-3AD203B41FA5}">
                      <a16:colId xmlns:a16="http://schemas.microsoft.com/office/drawing/2014/main" val="4002247099"/>
                    </a:ext>
                  </a:extLst>
                </a:gridCol>
                <a:gridCol w="770510">
                  <a:extLst>
                    <a:ext uri="{9D8B030D-6E8A-4147-A177-3AD203B41FA5}">
                      <a16:colId xmlns:a16="http://schemas.microsoft.com/office/drawing/2014/main" val="3434576906"/>
                    </a:ext>
                  </a:extLst>
                </a:gridCol>
                <a:gridCol w="872182">
                  <a:extLst>
                    <a:ext uri="{9D8B030D-6E8A-4147-A177-3AD203B41FA5}">
                      <a16:colId xmlns:a16="http://schemas.microsoft.com/office/drawing/2014/main" val="6222939"/>
                    </a:ext>
                  </a:extLst>
                </a:gridCol>
                <a:gridCol w="770510">
                  <a:extLst>
                    <a:ext uri="{9D8B030D-6E8A-4147-A177-3AD203B41FA5}">
                      <a16:colId xmlns:a16="http://schemas.microsoft.com/office/drawing/2014/main" val="864377932"/>
                    </a:ext>
                  </a:extLst>
                </a:gridCol>
              </a:tblGrid>
              <a:tr h="911225">
                <a:tc>
                  <a:txBody>
                    <a:bodyPr/>
                    <a:lstStyle/>
                    <a:p>
                      <a:pPr algn="ctr"/>
                      <a:r>
                        <a:rPr 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年 月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Jan.</a:t>
                      </a:r>
                      <a:endParaRPr kumimoji="1" lang="en-US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Feb.</a:t>
                      </a:r>
                      <a:endParaRPr kumimoji="1" lang="en-US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Mar.</a:t>
                      </a:r>
                      <a:endParaRPr kumimoji="1" lang="en-US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Apr.</a:t>
                      </a:r>
                      <a:endParaRPr kumimoji="1" lang="en-US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May</a:t>
                      </a:r>
                      <a:endParaRPr kumimoji="1" lang="en-US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Jun.</a:t>
                      </a:r>
                      <a:endParaRPr kumimoji="1" lang="en-US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Jul.</a:t>
                      </a:r>
                      <a:endParaRPr kumimoji="1" lang="en-US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Aug.</a:t>
                      </a:r>
                      <a:endParaRPr kumimoji="1" lang="en-US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Sep.</a:t>
                      </a:r>
                      <a:endParaRPr kumimoji="1" lang="en-US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Oct.</a:t>
                      </a:r>
                      <a:endParaRPr kumimoji="1" lang="en-US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Nov.</a:t>
                      </a:r>
                      <a:endParaRPr kumimoji="1" lang="en-US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21513"/>
                  </a:ext>
                </a:extLst>
              </a:tr>
              <a:tr h="911225"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2019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70,825</a:t>
                      </a:r>
                      <a:endParaRPr lang="zh-TW" sz="14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57,348</a:t>
                      </a:r>
                      <a:endParaRPr lang="zh-TW" sz="14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80,041</a:t>
                      </a:r>
                      <a:endParaRPr lang="zh-TW" sz="14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62,705</a:t>
                      </a:r>
                      <a:endParaRPr lang="zh-TW" sz="14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75,170</a:t>
                      </a:r>
                      <a:endParaRPr lang="zh-TW" sz="14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84,782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72,455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44,277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72,171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75,579</a:t>
                      </a:r>
                      <a:endParaRPr lang="zh-TW" sz="14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61,925</a:t>
                      </a:r>
                      <a:endParaRPr lang="zh-TW" sz="14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830744"/>
                  </a:ext>
                </a:extLst>
              </a:tr>
              <a:tr h="911225"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2020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75,030</a:t>
                      </a:r>
                      <a:endParaRPr lang="zh-TW" sz="14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72,981</a:t>
                      </a:r>
                      <a:endParaRPr lang="zh-TW" sz="14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68,924</a:t>
                      </a:r>
                      <a:endParaRPr lang="zh-TW" sz="14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63,119</a:t>
                      </a:r>
                      <a:endParaRPr lang="zh-TW" sz="14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62,158</a:t>
                      </a:r>
                      <a:endParaRPr lang="zh-TW" sz="14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88,401</a:t>
                      </a:r>
                      <a:endParaRPr lang="zh-TW" sz="14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69,749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53,409</a:t>
                      </a:r>
                      <a:endParaRPr lang="zh-TW" sz="14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55,225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100,008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95,491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408865"/>
                  </a:ext>
                </a:extLst>
              </a:tr>
            </a:tbl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B551B171-F973-4D9C-B115-9F29FE7EB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1443038"/>
            <a:ext cx="20431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I</a:t>
            </a:r>
            <a:r>
              <a:rPr lang="en-US" altLang="zh-TW" sz="18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n thousand of TWD</a:t>
            </a:r>
            <a:endParaRPr lang="zh-TW" altLang="zh-TW" sz="1800" dirty="0"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010216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編號版面配置區 1">
            <a:extLst>
              <a:ext uri="{FF2B5EF4-FFF2-40B4-BE49-F238E27FC236}">
                <a16:creationId xmlns:a16="http://schemas.microsoft.com/office/drawing/2014/main" id="{3ECF5CE8-0FA3-492B-8208-5F94CA061C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381FE644-5CC4-4412-8E72-D4CB019B709A}" type="slidenum">
              <a:rPr kumimoji="0" lang="en-US" altLang="zh-TW" smtClean="0"/>
              <a:pPr/>
              <a:t>41</a:t>
            </a:fld>
            <a:endParaRPr kumimoji="0" lang="en-US" altLang="zh-TW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05915C4-5C04-4D0F-BEBE-4661F4CC9C95}"/>
              </a:ext>
            </a:extLst>
          </p:cNvPr>
          <p:cNvSpPr txBox="1"/>
          <p:nvPr/>
        </p:nvSpPr>
        <p:spPr>
          <a:xfrm>
            <a:off x="2352675" y="381071"/>
            <a:ext cx="796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Consolidated Financial Statement</a:t>
            </a: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77A5691-4F8C-41AC-9DB2-5FE42E2533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694078"/>
              </p:ext>
            </p:extLst>
          </p:nvPr>
        </p:nvGraphicFramePr>
        <p:xfrm>
          <a:off x="1933576" y="1514476"/>
          <a:ext cx="8286749" cy="5343524"/>
        </p:xfrm>
        <a:graphic>
          <a:graphicData uri="http://schemas.openxmlformats.org/drawingml/2006/table">
            <a:tbl>
              <a:tblPr/>
              <a:tblGrid>
                <a:gridCol w="2485172">
                  <a:extLst>
                    <a:ext uri="{9D8B030D-6E8A-4147-A177-3AD203B41FA5}">
                      <a16:colId xmlns:a16="http://schemas.microsoft.com/office/drawing/2014/main" val="2483397155"/>
                    </a:ext>
                  </a:extLst>
                </a:gridCol>
                <a:gridCol w="1491868">
                  <a:extLst>
                    <a:ext uri="{9D8B030D-6E8A-4147-A177-3AD203B41FA5}">
                      <a16:colId xmlns:a16="http://schemas.microsoft.com/office/drawing/2014/main" val="3240555077"/>
                    </a:ext>
                  </a:extLst>
                </a:gridCol>
                <a:gridCol w="1471259">
                  <a:extLst>
                    <a:ext uri="{9D8B030D-6E8A-4147-A177-3AD203B41FA5}">
                      <a16:colId xmlns:a16="http://schemas.microsoft.com/office/drawing/2014/main" val="93704847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3408632913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907136458"/>
                    </a:ext>
                  </a:extLst>
                </a:gridCol>
              </a:tblGrid>
              <a:tr h="54150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        Year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標楷體" panose="03000509000000000000" pitchFamily="65" charset="-120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 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標楷體" panose="03000509000000000000" pitchFamily="65" charset="-120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 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標楷體" panose="03000509000000000000" pitchFamily="65" charset="-120"/>
                        <a:cs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Item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標楷體" panose="03000509000000000000" pitchFamily="65" charset="-120"/>
                        <a:cs typeface="Calibri" panose="020F0502020204030204" pitchFamily="34" charset="0"/>
                      </a:endParaRPr>
                    </a:p>
                  </a:txBody>
                  <a:tcPr marL="17778" marR="17778" marT="952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Three-year consolidated income statement</a:t>
                      </a:r>
                      <a:endParaRPr kumimoji="1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17778" marR="17778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004062"/>
                  </a:ext>
                </a:extLst>
              </a:tr>
              <a:tr h="76363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2016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標楷體" panose="03000509000000000000" pitchFamily="65" charset="-120"/>
                        <a:cs typeface="Calibri" panose="020F0502020204030204" pitchFamily="34" charset="0"/>
                      </a:endParaRPr>
                    </a:p>
                  </a:txBody>
                  <a:tcPr marL="17778" marR="17778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2017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標楷體" panose="03000509000000000000" pitchFamily="65" charset="-120"/>
                        <a:cs typeface="Calibri" panose="020F0502020204030204" pitchFamily="34" charset="0"/>
                      </a:endParaRPr>
                    </a:p>
                  </a:txBody>
                  <a:tcPr marL="17778" marR="17778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2018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標楷體" panose="03000509000000000000" pitchFamily="65" charset="-120"/>
                        <a:cs typeface="Calibri" panose="020F0502020204030204" pitchFamily="34" charset="0"/>
                      </a:endParaRPr>
                    </a:p>
                  </a:txBody>
                  <a:tcPr marL="17778" marR="17778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2019Q3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標楷體" panose="03000509000000000000" pitchFamily="65" charset="-120"/>
                        <a:cs typeface="Calibri" panose="020F0502020204030204" pitchFamily="34" charset="0"/>
                      </a:endParaRPr>
                    </a:p>
                  </a:txBody>
                  <a:tcPr marL="17778" marR="17778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701541"/>
                  </a:ext>
                </a:extLst>
              </a:tr>
              <a:tr h="6215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Operating Revenue</a:t>
                      </a:r>
                    </a:p>
                  </a:txBody>
                  <a:tcPr marL="17778" marR="17778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830,805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871,835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815,458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610,908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19677"/>
                  </a:ext>
                </a:extLst>
              </a:tr>
              <a:tr h="6396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Operation Profit (Loss)</a:t>
                      </a:r>
                    </a:p>
                  </a:txBody>
                  <a:tcPr marL="17778" marR="17778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(70,660)</a:t>
                      </a:r>
                      <a:endParaRPr lang="zh-TW" sz="2000" b="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(5,070)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(51,532)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(12,418)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097832"/>
                  </a:ext>
                </a:extLst>
              </a:tr>
              <a:tr h="6597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Non-operating Income</a:t>
                      </a:r>
                    </a:p>
                  </a:txBody>
                  <a:tcPr marL="17778" marR="17778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1,824</a:t>
                      </a:r>
                      <a:endParaRPr lang="zh-TW" sz="2000" b="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(16,772)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(18,827)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44,374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108729"/>
                  </a:ext>
                </a:extLst>
              </a:tr>
              <a:tr h="6520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Pre-tax profit (Loss)</a:t>
                      </a:r>
                    </a:p>
                  </a:txBody>
                  <a:tcPr marL="17778" marR="17778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(68,836)</a:t>
                      </a:r>
                      <a:endParaRPr lang="zh-TW" sz="2000" b="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(21,842)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(70,359)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31,956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768258"/>
                  </a:ext>
                </a:extLst>
              </a:tr>
              <a:tr h="6578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Net income (Loss)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標楷體" panose="03000509000000000000" pitchFamily="65" charset="-120"/>
                        <a:cs typeface="Calibri" panose="020F0502020204030204" pitchFamily="34" charset="0"/>
                      </a:endParaRPr>
                    </a:p>
                  </a:txBody>
                  <a:tcPr marL="17778" marR="17778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(77,732)</a:t>
                      </a:r>
                      <a:endParaRPr lang="zh-TW" sz="2000" b="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(29,295)</a:t>
                      </a:r>
                      <a:endParaRPr lang="zh-TW" sz="2000" b="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(46,379)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19,768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72455"/>
                  </a:ext>
                </a:extLst>
              </a:tr>
              <a:tr h="8074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Shareholders of the parent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標楷體" panose="03000509000000000000" pitchFamily="65" charset="-120"/>
                        <a:cs typeface="Calibri" panose="020F0502020204030204" pitchFamily="34" charset="0"/>
                      </a:endParaRPr>
                    </a:p>
                  </a:txBody>
                  <a:tcPr marL="17778" marR="17778" marT="9526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(88,526)</a:t>
                      </a:r>
                      <a:endParaRPr lang="zh-TW" sz="2000" b="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(48,783)</a:t>
                      </a:r>
                      <a:endParaRPr lang="zh-TW" sz="2000" b="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(63,629)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(520)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188607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DAB8539C-5426-46E0-8F1C-281D89CED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2" y="1097109"/>
            <a:ext cx="20431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I</a:t>
            </a:r>
            <a:r>
              <a:rPr lang="en-US" altLang="zh-TW" sz="18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n thousand of TWD</a:t>
            </a:r>
            <a:endParaRPr lang="zh-TW" altLang="zh-TW" sz="1800" dirty="0"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標題 1">
            <a:extLst>
              <a:ext uri="{FF2B5EF4-FFF2-40B4-BE49-F238E27FC236}">
                <a16:creationId xmlns:a16="http://schemas.microsoft.com/office/drawing/2014/main" id="{86E357E0-9C7E-4E18-BFA3-D6F0CFFD3B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62025" y="157360"/>
            <a:ext cx="10515600" cy="65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en-US" altLang="zh-TW" sz="3600" b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Comparison of</a:t>
            </a:r>
            <a:r>
              <a:rPr lang="zh-TW" altLang="en-US" sz="3600" b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TW" sz="3600" b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consolidated income and loss </a:t>
            </a:r>
            <a:br>
              <a:rPr lang="en-US" altLang="zh-TW" sz="3600" b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altLang="zh-TW" sz="3600" b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 recent two years</a:t>
            </a:r>
            <a:endParaRPr lang="zh-TW" altLang="en-US" b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graphicFrame>
        <p:nvGraphicFramePr>
          <p:cNvPr id="6" name="內容版面配置區 5">
            <a:extLst>
              <a:ext uri="{FF2B5EF4-FFF2-40B4-BE49-F238E27FC236}">
                <a16:creationId xmlns:a16="http://schemas.microsoft.com/office/drawing/2014/main" id="{8BC69139-D8A6-466D-9341-02C94B6B8D9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5575" y="1"/>
          <a:ext cx="76200" cy="7923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36">
                <a:tc rowSpan="2">
                  <a:txBody>
                    <a:bodyPr/>
                    <a:lstStyle/>
                    <a:p>
                      <a:pPr algn="ctr"/>
                      <a:r>
                        <a:rPr lang="en-US" sz="100" kern="100">
                          <a:effectLst/>
                        </a:rPr>
                        <a:t>        </a:t>
                      </a:r>
                      <a:r>
                        <a:rPr lang="zh-TW" sz="100" kern="100">
                          <a:effectLst/>
                        </a:rPr>
                        <a:t>年</a:t>
                      </a:r>
                      <a:r>
                        <a:rPr lang="en-US" sz="100" kern="100">
                          <a:effectLst/>
                        </a:rPr>
                        <a:t>  </a:t>
                      </a:r>
                      <a:r>
                        <a:rPr lang="zh-TW" sz="100" kern="100">
                          <a:effectLst/>
                        </a:rPr>
                        <a:t>度</a:t>
                      </a:r>
                    </a:p>
                    <a:p>
                      <a:pPr algn="ctr"/>
                      <a:r>
                        <a:rPr lang="en-US" sz="100" kern="100">
                          <a:effectLst/>
                        </a:rPr>
                        <a:t> </a:t>
                      </a:r>
                      <a:endParaRPr lang="zh-TW" sz="100" kern="100">
                        <a:effectLst/>
                      </a:endParaRPr>
                    </a:p>
                    <a:p>
                      <a:pPr algn="ctr"/>
                      <a:r>
                        <a:rPr lang="en-US" sz="100" kern="100">
                          <a:effectLst/>
                        </a:rPr>
                        <a:t> </a:t>
                      </a:r>
                      <a:endParaRPr lang="zh-TW" sz="100" kern="100">
                        <a:effectLst/>
                      </a:endParaRPr>
                    </a:p>
                    <a:p>
                      <a:r>
                        <a:rPr lang="zh-TW" sz="100" kern="100">
                          <a:effectLst/>
                        </a:rPr>
                        <a:t>項</a:t>
                      </a:r>
                      <a:r>
                        <a:rPr lang="en-US" sz="100" kern="100">
                          <a:effectLst/>
                        </a:rPr>
                        <a:t>    </a:t>
                      </a:r>
                      <a:r>
                        <a:rPr lang="zh-TW" sz="100" kern="100">
                          <a:effectLst/>
                        </a:rPr>
                        <a:t>目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sz="100" kern="100">
                          <a:effectLst/>
                        </a:rPr>
                        <a:t>雷虎科技最近期合併損益比較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3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" kern="100">
                          <a:effectLst/>
                        </a:rPr>
                        <a:t>2019</a:t>
                      </a:r>
                      <a:r>
                        <a:rPr lang="zh-TW" sz="100" kern="100">
                          <a:effectLst/>
                        </a:rPr>
                        <a:t>年</a:t>
                      </a:r>
                      <a:r>
                        <a:rPr lang="en-US" sz="100" kern="100">
                          <a:effectLst/>
                        </a:rPr>
                        <a:t>1-9</a:t>
                      </a:r>
                      <a:r>
                        <a:rPr lang="zh-TW" sz="100" kern="100">
                          <a:effectLst/>
                        </a:rPr>
                        <a:t>月</a:t>
                      </a:r>
                    </a:p>
                    <a:p>
                      <a:pPr algn="ctr"/>
                      <a:r>
                        <a:rPr lang="en-US" sz="100" kern="100">
                          <a:effectLst/>
                        </a:rPr>
                        <a:t>(</a:t>
                      </a:r>
                      <a:r>
                        <a:rPr lang="zh-TW" sz="100" kern="100">
                          <a:effectLst/>
                        </a:rPr>
                        <a:t>核閱數</a:t>
                      </a:r>
                      <a:r>
                        <a:rPr lang="en-US" sz="100" kern="100">
                          <a:effectLst/>
                        </a:rPr>
                        <a:t>)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" kern="100">
                          <a:effectLst/>
                        </a:rPr>
                        <a:t>2020</a:t>
                      </a:r>
                      <a:r>
                        <a:rPr lang="zh-TW" sz="100" kern="100">
                          <a:effectLst/>
                        </a:rPr>
                        <a:t>年</a:t>
                      </a:r>
                      <a:r>
                        <a:rPr lang="en-US" sz="100" kern="100">
                          <a:effectLst/>
                        </a:rPr>
                        <a:t>1-9</a:t>
                      </a:r>
                      <a:r>
                        <a:rPr lang="zh-TW" sz="100" kern="100">
                          <a:effectLst/>
                        </a:rPr>
                        <a:t>月</a:t>
                      </a:r>
                    </a:p>
                    <a:p>
                      <a:pPr algn="ctr"/>
                      <a:r>
                        <a:rPr lang="en-US" sz="100" kern="100">
                          <a:effectLst/>
                        </a:rPr>
                        <a:t>(</a:t>
                      </a:r>
                      <a:r>
                        <a:rPr lang="zh-TW" sz="100" kern="100">
                          <a:effectLst/>
                        </a:rPr>
                        <a:t>核閱數</a:t>
                      </a:r>
                      <a:r>
                        <a:rPr lang="en-US" sz="100" kern="100">
                          <a:effectLst/>
                        </a:rPr>
                        <a:t>)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02">
                <a:tc>
                  <a:txBody>
                    <a:bodyPr/>
                    <a:lstStyle/>
                    <a:p>
                      <a:r>
                        <a:rPr lang="zh-TW" sz="100" kern="100">
                          <a:effectLst/>
                        </a:rPr>
                        <a:t>營業收入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" kern="100">
                          <a:effectLst/>
                        </a:rPr>
                        <a:t>618,296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" kern="100">
                          <a:effectLst/>
                        </a:rPr>
                        <a:t>610,908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02">
                <a:tc>
                  <a:txBody>
                    <a:bodyPr/>
                    <a:lstStyle/>
                    <a:p>
                      <a:r>
                        <a:rPr lang="zh-TW" sz="100" kern="100">
                          <a:effectLst/>
                        </a:rPr>
                        <a:t>營業損益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" kern="100">
                          <a:effectLst/>
                        </a:rPr>
                        <a:t>(25,161)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" kern="100">
                          <a:effectLst/>
                        </a:rPr>
                        <a:t>(12,418)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36">
                <a:tc>
                  <a:txBody>
                    <a:bodyPr/>
                    <a:lstStyle/>
                    <a:p>
                      <a:r>
                        <a:rPr lang="zh-TW" sz="100" kern="100">
                          <a:effectLst/>
                        </a:rPr>
                        <a:t>營業外收入及支出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" kern="100">
                          <a:effectLst/>
                        </a:rPr>
                        <a:t>17,932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" kern="100">
                          <a:effectLst/>
                        </a:rPr>
                        <a:t>44,374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02">
                <a:tc>
                  <a:txBody>
                    <a:bodyPr/>
                    <a:lstStyle/>
                    <a:p>
                      <a:r>
                        <a:rPr lang="zh-TW" sz="100" kern="100">
                          <a:effectLst/>
                        </a:rPr>
                        <a:t>稅前淨利</a:t>
                      </a:r>
                      <a:r>
                        <a:rPr lang="en-US" sz="100" kern="100">
                          <a:effectLst/>
                        </a:rPr>
                        <a:t>(</a:t>
                      </a:r>
                      <a:r>
                        <a:rPr lang="zh-TW" sz="100" kern="100">
                          <a:effectLst/>
                        </a:rPr>
                        <a:t>損</a:t>
                      </a:r>
                      <a:r>
                        <a:rPr lang="en-US" sz="100" kern="100">
                          <a:effectLst/>
                        </a:rPr>
                        <a:t>)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" kern="100">
                          <a:effectLst/>
                        </a:rPr>
                        <a:t>(7,229)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" kern="100">
                          <a:effectLst/>
                        </a:rPr>
                        <a:t>31,956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02">
                <a:tc>
                  <a:txBody>
                    <a:bodyPr/>
                    <a:lstStyle/>
                    <a:p>
                      <a:r>
                        <a:rPr lang="zh-TW" sz="100" kern="100">
                          <a:effectLst/>
                        </a:rPr>
                        <a:t>稅後淨利</a:t>
                      </a:r>
                      <a:r>
                        <a:rPr lang="en-US" sz="100" kern="100">
                          <a:effectLst/>
                        </a:rPr>
                        <a:t>(</a:t>
                      </a:r>
                      <a:r>
                        <a:rPr lang="zh-TW" sz="100" kern="100">
                          <a:effectLst/>
                        </a:rPr>
                        <a:t>損</a:t>
                      </a:r>
                      <a:r>
                        <a:rPr lang="en-US" sz="100" kern="100">
                          <a:effectLst/>
                        </a:rPr>
                        <a:t>)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" kern="100">
                          <a:effectLst/>
                        </a:rPr>
                        <a:t>(5,814)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" kern="100">
                          <a:effectLst/>
                        </a:rPr>
                        <a:t>19,768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6637">
                <a:tc>
                  <a:txBody>
                    <a:bodyPr/>
                    <a:lstStyle/>
                    <a:p>
                      <a:r>
                        <a:rPr lang="zh-TW" sz="100" kern="100">
                          <a:effectLst/>
                        </a:rPr>
                        <a:t>稅後淨利</a:t>
                      </a:r>
                      <a:r>
                        <a:rPr lang="en-US" sz="100" kern="100">
                          <a:effectLst/>
                        </a:rPr>
                        <a:t>(</a:t>
                      </a:r>
                      <a:r>
                        <a:rPr lang="zh-TW" sz="100" kern="100">
                          <a:effectLst/>
                        </a:rPr>
                        <a:t>損</a:t>
                      </a:r>
                      <a:r>
                        <a:rPr lang="en-US" sz="100" kern="100">
                          <a:effectLst/>
                        </a:rPr>
                        <a:t>)-</a:t>
                      </a:r>
                      <a:endParaRPr lang="zh-TW" sz="100" kern="100">
                        <a:effectLst/>
                      </a:endParaRPr>
                    </a:p>
                    <a:p>
                      <a:r>
                        <a:rPr lang="zh-TW" sz="100" kern="100">
                          <a:effectLst/>
                        </a:rPr>
                        <a:t>歸屬母公司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" kern="100">
                          <a:effectLst/>
                        </a:rPr>
                        <a:t>(19,951)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" kern="100">
                          <a:effectLst/>
                        </a:rPr>
                        <a:t>(520)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2339">
                <a:tc>
                  <a:txBody>
                    <a:bodyPr/>
                    <a:lstStyle/>
                    <a:p>
                      <a:r>
                        <a:rPr lang="zh-TW" sz="100" kern="100">
                          <a:effectLst/>
                        </a:rPr>
                        <a:t>加回</a:t>
                      </a:r>
                      <a:r>
                        <a:rPr lang="en-US" sz="100" kern="100">
                          <a:effectLst/>
                        </a:rPr>
                        <a:t>:</a:t>
                      </a:r>
                      <a:endParaRPr lang="zh-TW" sz="100" kern="100">
                        <a:effectLst/>
                      </a:endParaRPr>
                    </a:p>
                    <a:p>
                      <a:r>
                        <a:rPr lang="en-US" sz="100" kern="100">
                          <a:effectLst/>
                        </a:rPr>
                        <a:t>2020</a:t>
                      </a:r>
                      <a:r>
                        <a:rPr lang="zh-TW" sz="100" kern="100">
                          <a:effectLst/>
                        </a:rPr>
                        <a:t>年</a:t>
                      </a:r>
                      <a:r>
                        <a:rPr lang="en-US" sz="100" kern="100">
                          <a:effectLst/>
                        </a:rPr>
                        <a:t>1-9</a:t>
                      </a:r>
                      <a:r>
                        <a:rPr lang="zh-TW" sz="100" kern="100">
                          <a:effectLst/>
                        </a:rPr>
                        <a:t>月已提列信用減損損失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" kern="100">
                          <a:effectLst/>
                        </a:rPr>
                        <a:t>-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" kern="100">
                          <a:effectLst/>
                        </a:rPr>
                        <a:t>30,482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1871">
                <a:tc>
                  <a:txBody>
                    <a:bodyPr/>
                    <a:lstStyle/>
                    <a:p>
                      <a:r>
                        <a:rPr lang="zh-TW" sz="100" kern="100">
                          <a:effectLst/>
                        </a:rPr>
                        <a:t>調整後</a:t>
                      </a:r>
                      <a:r>
                        <a:rPr lang="en-US" sz="100" kern="100">
                          <a:effectLst/>
                        </a:rPr>
                        <a:t>:</a:t>
                      </a:r>
                      <a:endParaRPr lang="zh-TW" sz="100" kern="100">
                        <a:effectLst/>
                      </a:endParaRPr>
                    </a:p>
                    <a:p>
                      <a:r>
                        <a:rPr lang="zh-TW" sz="100" kern="100">
                          <a:effectLst/>
                        </a:rPr>
                        <a:t>歸屬母公司稅後淨利</a:t>
                      </a:r>
                      <a:r>
                        <a:rPr lang="en-US" sz="100" kern="100">
                          <a:effectLst/>
                        </a:rPr>
                        <a:t>(</a:t>
                      </a:r>
                      <a:r>
                        <a:rPr lang="zh-TW" sz="100" kern="100">
                          <a:effectLst/>
                        </a:rPr>
                        <a:t>損</a:t>
                      </a:r>
                      <a:r>
                        <a:rPr lang="en-US" sz="100" kern="100">
                          <a:effectLst/>
                        </a:rPr>
                        <a:t>)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" kern="100">
                          <a:effectLst/>
                        </a:rPr>
                        <a:t>(19,951)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" kern="100" dirty="0">
                          <a:effectLst/>
                        </a:rPr>
                        <a:t>29,962</a:t>
                      </a:r>
                      <a:endParaRPr lang="zh-TW" sz="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3839" name="投影片編號版面配置區 3">
            <a:extLst>
              <a:ext uri="{FF2B5EF4-FFF2-40B4-BE49-F238E27FC236}">
                <a16:creationId xmlns:a16="http://schemas.microsoft.com/office/drawing/2014/main" id="{D69D2FBA-FBF7-405D-B11A-8106E0CB57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CC090963-A304-4510-88FC-F61F0A4DADE5}" type="slidenum">
              <a:rPr kumimoji="0" lang="en-US" altLang="zh-TW" smtClean="0"/>
              <a:pPr/>
              <a:t>42</a:t>
            </a:fld>
            <a:endParaRPr kumimoji="0" lang="en-US" altLang="zh-TW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0F9CF909-F0AD-46C6-AD54-79C50561B7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848589"/>
              </p:ext>
            </p:extLst>
          </p:nvPr>
        </p:nvGraphicFramePr>
        <p:xfrm>
          <a:off x="3038475" y="1231877"/>
          <a:ext cx="7073900" cy="5433506"/>
        </p:xfrm>
        <a:graphic>
          <a:graphicData uri="http://schemas.openxmlformats.org/drawingml/2006/table">
            <a:tbl>
              <a:tblPr/>
              <a:tblGrid>
                <a:gridCol w="3052386">
                  <a:extLst>
                    <a:ext uri="{9D8B030D-6E8A-4147-A177-3AD203B41FA5}">
                      <a16:colId xmlns:a16="http://schemas.microsoft.com/office/drawing/2014/main" val="736369223"/>
                    </a:ext>
                  </a:extLst>
                </a:gridCol>
                <a:gridCol w="2010757">
                  <a:extLst>
                    <a:ext uri="{9D8B030D-6E8A-4147-A177-3AD203B41FA5}">
                      <a16:colId xmlns:a16="http://schemas.microsoft.com/office/drawing/2014/main" val="1286159768"/>
                    </a:ext>
                  </a:extLst>
                </a:gridCol>
                <a:gridCol w="2010757">
                  <a:extLst>
                    <a:ext uri="{9D8B030D-6E8A-4147-A177-3AD203B41FA5}">
                      <a16:colId xmlns:a16="http://schemas.microsoft.com/office/drawing/2014/main" val="2864546522"/>
                    </a:ext>
                  </a:extLst>
                </a:gridCol>
              </a:tblGrid>
              <a:tr h="385035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        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Year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  <a:p>
                      <a:pPr algn="ctr"/>
                      <a:r>
                        <a:rPr lang="en-US" sz="18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 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  <a:p>
                      <a:pPr algn="ctr"/>
                      <a:r>
                        <a:rPr lang="en-US" sz="18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 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  <a:p>
                      <a:r>
                        <a:rPr lang="en-US" altLang="zh-TW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Item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Comparison of consolidated </a:t>
                      </a:r>
                    </a:p>
                    <a:p>
                      <a:pPr algn="ctr"/>
                      <a:r>
                        <a:rPr lang="en-US" altLang="zh-TW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income and loss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368808"/>
                  </a:ext>
                </a:extLst>
              </a:tr>
              <a:tr h="6511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2019 Q3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2020 Q3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171430"/>
                  </a:ext>
                </a:extLst>
              </a:tr>
              <a:tr h="4419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Operating Revenue</a:t>
                      </a:r>
                    </a:p>
                  </a:txBody>
                  <a:tcPr marL="17778" marR="17778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618,296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610,908</a:t>
                      </a:r>
                      <a:endParaRPr lang="zh-TW" sz="18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859473"/>
                  </a:ext>
                </a:extLst>
              </a:tr>
              <a:tr h="4548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Operation Profit (Loss)</a:t>
                      </a:r>
                    </a:p>
                  </a:txBody>
                  <a:tcPr marL="17778" marR="17778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(25,161)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(12,418)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240207"/>
                  </a:ext>
                </a:extLst>
              </a:tr>
              <a:tr h="4690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Non-operating Income</a:t>
                      </a:r>
                    </a:p>
                  </a:txBody>
                  <a:tcPr marL="17778" marR="17778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17,932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44,374</a:t>
                      </a:r>
                      <a:endParaRPr lang="zh-TW" sz="18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290948"/>
                  </a:ext>
                </a:extLst>
              </a:tr>
              <a:tr h="4636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Pre-tax profit (Loss)</a:t>
                      </a:r>
                    </a:p>
                  </a:txBody>
                  <a:tcPr marL="17778" marR="17778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(7,229)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31,956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991555"/>
                  </a:ext>
                </a:extLst>
              </a:tr>
              <a:tr h="4677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Net income (Loss)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標楷體" panose="03000509000000000000" pitchFamily="65" charset="-120"/>
                        <a:cs typeface="Calibri" panose="020F0502020204030204" pitchFamily="34" charset="0"/>
                      </a:endParaRPr>
                    </a:p>
                  </a:txBody>
                  <a:tcPr marL="17778" marR="17778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(5,814)</a:t>
                      </a:r>
                      <a:endParaRPr lang="zh-TW" sz="18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19,768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3912557"/>
                  </a:ext>
                </a:extLst>
              </a:tr>
              <a:tr h="5741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Shareholders of the parent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標楷體" panose="03000509000000000000" pitchFamily="65" charset="-120"/>
                        <a:cs typeface="Calibri" panose="020F0502020204030204" pitchFamily="34" charset="0"/>
                      </a:endParaRPr>
                    </a:p>
                  </a:txBody>
                  <a:tcPr marL="17778" marR="17778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(19,951)</a:t>
                      </a:r>
                      <a:endParaRPr lang="zh-TW" sz="18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(520)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734001"/>
                  </a:ext>
                </a:extLst>
              </a:tr>
              <a:tr h="779196">
                <a:tc>
                  <a:txBody>
                    <a:bodyPr/>
                    <a:lstStyle/>
                    <a:p>
                      <a:r>
                        <a:rPr lang="en-US" altLang="zh-TW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ADD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: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  <a:p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2020 </a:t>
                      </a:r>
                      <a:r>
                        <a:rPr lang="en-US" altLang="zh-TW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Q3 Impairment loss 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-</a:t>
                      </a:r>
                      <a:endParaRPr lang="zh-TW" sz="18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30,482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6321735"/>
                  </a:ext>
                </a:extLst>
              </a:tr>
              <a:tr h="574163">
                <a:tc>
                  <a:txBody>
                    <a:bodyPr/>
                    <a:lstStyle/>
                    <a:p>
                      <a:r>
                        <a:rPr lang="en-US" altLang="zh-TW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Adjusted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: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  <a:p>
                      <a:r>
                        <a:rPr lang="en-US" altLang="zh-TW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Shareholders of the parent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(19,951)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29,962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617099"/>
                  </a:ext>
                </a:extLst>
              </a:tr>
            </a:tbl>
          </a:graphicData>
        </a:graphic>
      </p:graphicFrame>
      <p:sp>
        <p:nvSpPr>
          <p:cNvPr id="7" name="矩形 6">
            <a:extLst>
              <a:ext uri="{FF2B5EF4-FFF2-40B4-BE49-F238E27FC236}">
                <a16:creationId xmlns:a16="http://schemas.microsoft.com/office/drawing/2014/main" id="{20B9305E-9781-479C-A89F-888692D11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2" y="792359"/>
            <a:ext cx="20431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I</a:t>
            </a:r>
            <a:r>
              <a:rPr lang="en-US" altLang="zh-TW" sz="18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n thousand of TWD</a:t>
            </a:r>
            <a:endParaRPr lang="zh-TW" altLang="zh-TW" sz="1800" dirty="0"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7EAB6E-5FFF-4923-BC7F-D2C71AD24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8417" y="2836149"/>
            <a:ext cx="7882467" cy="1694180"/>
          </a:xfrm>
        </p:spPr>
        <p:txBody>
          <a:bodyPr>
            <a:normAutofit/>
          </a:bodyPr>
          <a:lstStyle/>
          <a:p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Thank</a:t>
            </a:r>
            <a:r>
              <a:rPr lang="zh-TW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TW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you!</a:t>
            </a:r>
            <a:endParaRPr 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8E1292-2F62-4AD8-A46B-2D02342935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112" y="0"/>
            <a:ext cx="1694835" cy="1048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843A97-F29D-4528-BAA9-A69F8A8B24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8493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10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Placeholder 27" descr="Member Photo" title="Decorative">
            <a:extLst>
              <a:ext uri="{FF2B5EF4-FFF2-40B4-BE49-F238E27FC236}">
                <a16:creationId xmlns:a16="http://schemas.microsoft.com/office/drawing/2014/main" id="{10D7B446-4830-437D-90F2-78FF39F842A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E6B8FC3-C6AB-4C05-AB1A-6A425F4371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4410" y="3410788"/>
            <a:ext cx="2774342" cy="484146"/>
          </a:xfrm>
        </p:spPr>
        <p:txBody>
          <a:bodyPr/>
          <a:lstStyle/>
          <a:p>
            <a:pPr algn="l"/>
            <a:r>
              <a:rPr lang="en-US" dirty="0"/>
              <a:t>R&amp;D and manufacturing of UAV, high-precision metal precision processing technology, professional development, design, technology and quality assurance departments.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D905B54-BC78-4D3A-98A7-8BF350FAE6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384" y="2815722"/>
            <a:ext cx="3029712" cy="484145"/>
          </a:xfrm>
        </p:spPr>
        <p:txBody>
          <a:bodyPr/>
          <a:lstStyle/>
          <a:p>
            <a:r>
              <a:rPr lang="en-US" altLang="zh-TW" sz="2800" dirty="0"/>
              <a:t>T </a:t>
            </a:r>
            <a:r>
              <a:rPr lang="en-US" altLang="zh-TW" sz="2800" dirty="0" err="1"/>
              <a:t>T</a:t>
            </a:r>
            <a:endParaRPr lang="en-US" altLang="zh-TW" sz="2800" dirty="0"/>
          </a:p>
          <a:p>
            <a:r>
              <a:rPr lang="en-US" sz="2000" dirty="0"/>
              <a:t>Taichung Industry Park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5D841AC-77B9-46F0-877E-EDFD058BCBF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43850" y="3652861"/>
            <a:ext cx="2785850" cy="484146"/>
          </a:xfrm>
        </p:spPr>
        <p:txBody>
          <a:bodyPr/>
          <a:lstStyle/>
          <a:p>
            <a:pPr algn="l"/>
            <a:r>
              <a:rPr lang="en-US" sz="1600" dirty="0"/>
              <a:t>Production and design of remote control model products.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20F164F-C51A-49BD-BCBB-07C7BED267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22429" y="2815723"/>
            <a:ext cx="3024515" cy="613278"/>
          </a:xfrm>
        </p:spPr>
        <p:txBody>
          <a:bodyPr/>
          <a:lstStyle/>
          <a:p>
            <a:r>
              <a:rPr lang="en-US" altLang="zh-TW" sz="2800" dirty="0"/>
              <a:t>TTS</a:t>
            </a:r>
          </a:p>
          <a:p>
            <a:pPr algn="l"/>
            <a:r>
              <a:rPr lang="en-US" altLang="zh-TW" sz="2000" dirty="0"/>
              <a:t>Taoyuan City, </a:t>
            </a:r>
            <a:r>
              <a:rPr lang="en-US" altLang="zh-TW" sz="2000" dirty="0" err="1"/>
              <a:t>Guishan</a:t>
            </a:r>
            <a:r>
              <a:rPr lang="en-US" altLang="zh-TW" sz="2000" dirty="0"/>
              <a:t> Dist.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6997EE2-4A7E-42BA-A9A4-CA8914C6CA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173750" y="5434940"/>
            <a:ext cx="2881747" cy="650165"/>
          </a:xfrm>
        </p:spPr>
        <p:txBody>
          <a:bodyPr/>
          <a:lstStyle/>
          <a:p>
            <a:pPr algn="l"/>
            <a:r>
              <a:rPr lang="en-US" altLang="zh-TW" dirty="0"/>
              <a:t>Production and sales of high and low speed dental drills, electric dental drills, automatic dental drill maintenance machines and related peripheral parts of medical equipment</a:t>
            </a:r>
          </a:p>
          <a:p>
            <a:pPr algn="l"/>
            <a:r>
              <a:rPr lang="en-US" altLang="zh-TW" dirty="0"/>
              <a:t>Emerging stock</a:t>
            </a:r>
            <a:r>
              <a:rPr lang="zh-TW" altLang="en-US" dirty="0"/>
              <a:t> </a:t>
            </a:r>
            <a:r>
              <a:rPr lang="en-US" altLang="zh-TW" dirty="0"/>
              <a:t>code:</a:t>
            </a:r>
            <a:r>
              <a:rPr lang="zh-TW" altLang="en-US" dirty="0"/>
              <a:t> </a:t>
            </a:r>
            <a:r>
              <a:rPr lang="en-US" altLang="zh-TW" dirty="0"/>
              <a:t>6493</a:t>
            </a:r>
          </a:p>
          <a:p>
            <a:pPr algn="l"/>
            <a:endParaRPr lang="en-US" sz="1600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604A973-1FC1-4BD3-A8B8-0C46262D77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09270" y="4979975"/>
            <a:ext cx="2663924" cy="454965"/>
          </a:xfrm>
        </p:spPr>
        <p:txBody>
          <a:bodyPr/>
          <a:lstStyle/>
          <a:p>
            <a:r>
              <a:rPr lang="en-US" altLang="zh-TW" sz="2800" dirty="0"/>
              <a:t>TTBIO</a:t>
            </a:r>
          </a:p>
          <a:p>
            <a:r>
              <a:rPr lang="en-US" altLang="zh-TW" sz="2000" dirty="0"/>
              <a:t>Taichung</a:t>
            </a:r>
            <a:r>
              <a:rPr lang="zh-TW" altLang="en-US" sz="2000" dirty="0"/>
              <a:t> </a:t>
            </a:r>
            <a:r>
              <a:rPr lang="en-US" altLang="zh-TW" sz="2000" dirty="0"/>
              <a:t>Industry</a:t>
            </a:r>
            <a:r>
              <a:rPr lang="zh-TW" altLang="en-US" sz="2000" dirty="0"/>
              <a:t> </a:t>
            </a:r>
            <a:r>
              <a:rPr lang="en-US" altLang="zh-TW" sz="2000" dirty="0"/>
              <a:t>Park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DC5EC52-0B52-4D0E-B00E-8E5EF35BC9C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84295" y="5569522"/>
            <a:ext cx="2901018" cy="695325"/>
          </a:xfrm>
        </p:spPr>
        <p:txBody>
          <a:bodyPr/>
          <a:lstStyle/>
          <a:p>
            <a:endParaRPr lang="en-US" altLang="zh-TW" sz="3600" dirty="0"/>
          </a:p>
          <a:p>
            <a:endParaRPr lang="en-US" altLang="zh-TW" sz="3600" dirty="0"/>
          </a:p>
          <a:p>
            <a:endParaRPr lang="en-US" altLang="zh-TW" sz="3200" dirty="0"/>
          </a:p>
          <a:p>
            <a:endParaRPr lang="en-US" altLang="zh-TW" sz="3200" dirty="0"/>
          </a:p>
          <a:p>
            <a:endParaRPr lang="en-US" altLang="zh-TW" sz="3200" dirty="0"/>
          </a:p>
          <a:p>
            <a:endParaRPr lang="en-US" altLang="zh-TW" sz="3200" dirty="0"/>
          </a:p>
          <a:p>
            <a:endParaRPr lang="en-US" altLang="zh-TW" sz="3200" dirty="0"/>
          </a:p>
          <a:p>
            <a:endParaRPr lang="en-US" altLang="zh-TW" sz="3200" dirty="0"/>
          </a:p>
          <a:p>
            <a:r>
              <a:rPr lang="en-US" altLang="zh-TW" sz="3200" dirty="0"/>
              <a:t>TT</a:t>
            </a:r>
            <a:endParaRPr lang="zh-TW" altLang="en-US" sz="3200" dirty="0"/>
          </a:p>
          <a:p>
            <a:r>
              <a:rPr lang="en-US" altLang="zh-TW" sz="2000" dirty="0"/>
              <a:t>Taichung Industry Park</a:t>
            </a:r>
          </a:p>
          <a:p>
            <a:endParaRPr lang="en-US" dirty="0"/>
          </a:p>
          <a:p>
            <a:r>
              <a:rPr lang="en-US" sz="1400" b="0" dirty="0"/>
              <a:t>Aseptic bottle &amp; Caps injection Division</a:t>
            </a:r>
          </a:p>
        </p:txBody>
      </p:sp>
      <p:pic>
        <p:nvPicPr>
          <p:cNvPr id="29" name="Picture Placeholder 25" descr="Member Photo" title="Decorative">
            <a:extLst>
              <a:ext uri="{FF2B5EF4-FFF2-40B4-BE49-F238E27FC236}">
                <a16:creationId xmlns:a16="http://schemas.microsoft.com/office/drawing/2014/main" id="{1507C138-F295-471C-A7C2-F827C437DE9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1EFACF-BEFF-49E4-B318-748105AF00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333" y="1970039"/>
            <a:ext cx="3024515" cy="24356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787283-0D07-4EBA-B919-D50C798E0B0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0521" y="4416552"/>
            <a:ext cx="3009072" cy="24414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478486-4C16-4016-8FE5-1B79564D98F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9313"/>
            <a:ext cx="5317588" cy="1368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AD45BB-69EF-4E77-B91E-38233EF1E23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8006" y="0"/>
            <a:ext cx="1694835" cy="1048603"/>
          </a:xfrm>
          <a:prstGeom prst="rect">
            <a:avLst/>
          </a:prstGeom>
        </p:spPr>
      </p:pic>
      <p:pic>
        <p:nvPicPr>
          <p:cNvPr id="10" name="圖片版面配置區 9">
            <a:extLst>
              <a:ext uri="{FF2B5EF4-FFF2-40B4-BE49-F238E27FC236}">
                <a16:creationId xmlns:a16="http://schemas.microsoft.com/office/drawing/2014/main" id="{31D1B2EA-4970-4704-A6A0-646C8B8F14F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8"/>
          <a:srcRect t="5928" b="592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圖片版面配置區 12">
            <a:extLst>
              <a:ext uri="{FF2B5EF4-FFF2-40B4-BE49-F238E27FC236}">
                <a16:creationId xmlns:a16="http://schemas.microsoft.com/office/drawing/2014/main" id="{164CE7C7-3962-41D2-AD28-44AA8E3DF80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9"/>
          <a:srcRect t="7595" b="7595"/>
          <a:stretch>
            <a:fillRect/>
          </a:stretch>
        </p:blipFill>
        <p:spPr>
          <a:xfrm>
            <a:off x="9406150" y="1998909"/>
            <a:ext cx="2785850" cy="222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06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0106DC6B-9251-4FB8-B05E-5CFFB65A3368}"/>
              </a:ext>
            </a:extLst>
          </p:cNvPr>
          <p:cNvSpPr txBox="1"/>
          <p:nvPr/>
        </p:nvSpPr>
        <p:spPr>
          <a:xfrm>
            <a:off x="-66675" y="-133350"/>
            <a:ext cx="12258675" cy="7503855"/>
          </a:xfrm>
          <a:prstGeom prst="rect">
            <a:avLst/>
          </a:prstGeom>
          <a:solidFill>
            <a:srgbClr val="66CCFF"/>
          </a:solidFill>
          <a:ln>
            <a:solidFill>
              <a:srgbClr val="003399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                      </a:t>
            </a:r>
          </a:p>
          <a:p>
            <a:r>
              <a:rPr lang="en-US" altLang="zh-TW" sz="48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                           Market Size </a:t>
            </a:r>
          </a:p>
          <a:p>
            <a:endParaRPr lang="en-US" altLang="zh-TW" sz="3600" b="1" dirty="0">
              <a:solidFill>
                <a:schemeClr val="bg1"/>
              </a:solidFill>
            </a:endParaRPr>
          </a:p>
          <a:p>
            <a:endParaRPr lang="en-US" altLang="zh-TW" sz="3600" b="1" dirty="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zh-TW" sz="4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     ■</a:t>
            </a:r>
            <a:r>
              <a:rPr lang="en-US" altLang="zh-TW" sz="4400" b="1" dirty="0">
                <a:solidFill>
                  <a:schemeClr val="bg1"/>
                </a:solidFill>
              </a:rPr>
              <a:t>Global sales will reach 2.4 Million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4400" b="1" dirty="0">
                <a:solidFill>
                  <a:schemeClr val="bg1"/>
                </a:solidFill>
              </a:rPr>
              <a:t>                   </a:t>
            </a:r>
            <a:r>
              <a:rPr lang="en-US" altLang="zh-TW" sz="4400" b="1" dirty="0">
                <a:solidFill>
                  <a:schemeClr val="bg1"/>
                </a:solidFill>
              </a:rPr>
              <a:t>units in 2023.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zh-TW" sz="4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     ■</a:t>
            </a:r>
            <a:r>
              <a:rPr lang="en-US" altLang="zh-TW" sz="4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 compound rate is 67%.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zh-TW" sz="4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     ■</a:t>
            </a:r>
            <a:r>
              <a:rPr lang="en-US" altLang="zh-TW" sz="4400" b="1" dirty="0">
                <a:solidFill>
                  <a:schemeClr val="bg1"/>
                </a:solidFill>
              </a:rPr>
              <a:t>DJI sales was RMB 16.7 Billion in 2018.</a:t>
            </a:r>
          </a:p>
          <a:p>
            <a:endParaRPr lang="en-US" altLang="zh-TW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266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82E3909B-6A4F-46EF-9A30-9A392F50E0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6773580"/>
              </p:ext>
            </p:extLst>
          </p:nvPr>
        </p:nvGraphicFramePr>
        <p:xfrm>
          <a:off x="189350" y="769866"/>
          <a:ext cx="11847075" cy="5280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291" name="Picture 13" descr="rata">
            <a:extLst>
              <a:ext uri="{FF2B5EF4-FFF2-40B4-BE49-F238E27FC236}">
                <a16:creationId xmlns:a16="http://schemas.microsoft.com/office/drawing/2014/main" id="{673AACE3-AB97-4B01-9E23-58A96712E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676" y="4368800"/>
            <a:ext cx="1427163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2" name="投影片編號版面配置區 1">
            <a:extLst>
              <a:ext uri="{FF2B5EF4-FFF2-40B4-BE49-F238E27FC236}">
                <a16:creationId xmlns:a16="http://schemas.microsoft.com/office/drawing/2014/main" id="{B7324FA2-54EE-46FD-ADAD-9B7F17BC1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8975" y="6245225"/>
            <a:ext cx="3952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C4B900D2-5B3A-4F21-BE38-0E37107C1298}" type="slidenum">
              <a:rPr kumimoji="0" lang="en-US" altLang="zh-TW" smtClean="0"/>
              <a:pPr/>
              <a:t>7</a:t>
            </a:fld>
            <a:endParaRPr kumimoji="0" lang="en-US" altLang="zh-TW"/>
          </a:p>
        </p:txBody>
      </p:sp>
      <p:sp>
        <p:nvSpPr>
          <p:cNvPr id="12293" name="標題 1">
            <a:extLst>
              <a:ext uri="{FF2B5EF4-FFF2-40B4-BE49-F238E27FC236}">
                <a16:creationId xmlns:a16="http://schemas.microsoft.com/office/drawing/2014/main" id="{9365DF5A-73F7-4CD8-A3E1-49E9F8E669A3}"/>
              </a:ext>
            </a:extLst>
          </p:cNvPr>
          <p:cNvSpPr>
            <a:spLocks/>
          </p:cNvSpPr>
          <p:nvPr/>
        </p:nvSpPr>
        <p:spPr bwMode="auto">
          <a:xfrm>
            <a:off x="2559050" y="107670"/>
            <a:ext cx="65532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577850" indent="-295275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860425" indent="-282575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143000" indent="-282575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1425575" indent="-282575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1882775" indent="-282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339975" indent="-282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2797175" indent="-282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254375" indent="-282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Clr>
                <a:schemeClr val="accent2"/>
              </a:buClr>
            </a:pPr>
            <a:r>
              <a:rPr lang="en-US" altLang="zh-TW" sz="3200" b="1" dirty="0">
                <a:solidFill>
                  <a:srgbClr val="0033CC"/>
                </a:solidFill>
                <a:ea typeface="標楷體" panose="03000509000000000000" pitchFamily="65" charset="-120"/>
              </a:rPr>
              <a:t>Taiwan Excellence Award</a:t>
            </a:r>
            <a:endParaRPr lang="zh-TW" altLang="en-US" sz="3200" b="1" dirty="0">
              <a:solidFill>
                <a:srgbClr val="0033CC"/>
              </a:solidFill>
              <a:ea typeface="標楷體" panose="03000509000000000000" pitchFamily="65" charset="-120"/>
            </a:endParaRPr>
          </a:p>
        </p:txBody>
      </p:sp>
      <p:pic>
        <p:nvPicPr>
          <p:cNvPr id="12294" name="Picture 32" descr="P15">
            <a:extLst>
              <a:ext uri="{FF2B5EF4-FFF2-40B4-BE49-F238E27FC236}">
                <a16:creationId xmlns:a16="http://schemas.microsoft.com/office/drawing/2014/main" id="{62D3A305-9610-4BBF-B167-677DF4C46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26" y="5016501"/>
            <a:ext cx="754063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橢圓 11">
            <a:extLst>
              <a:ext uri="{FF2B5EF4-FFF2-40B4-BE49-F238E27FC236}">
                <a16:creationId xmlns:a16="http://schemas.microsoft.com/office/drawing/2014/main" id="{7019F8D1-9B8C-413C-8727-1ED77522D777}"/>
              </a:ext>
            </a:extLst>
          </p:cNvPr>
          <p:cNvSpPr/>
          <p:nvPr/>
        </p:nvSpPr>
        <p:spPr>
          <a:xfrm>
            <a:off x="6510339" y="2986089"/>
            <a:ext cx="288925" cy="2889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F3E4068F-6B66-4712-85BB-DF35C4268BD9}"/>
              </a:ext>
            </a:extLst>
          </p:cNvPr>
          <p:cNvSpPr/>
          <p:nvPr/>
        </p:nvSpPr>
        <p:spPr>
          <a:xfrm>
            <a:off x="2565400" y="4695826"/>
            <a:ext cx="287338" cy="2889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73F8A648-06B8-4182-8E4E-B95AA3A6BCC2}"/>
              </a:ext>
            </a:extLst>
          </p:cNvPr>
          <p:cNvSpPr/>
          <p:nvPr/>
        </p:nvSpPr>
        <p:spPr>
          <a:xfrm>
            <a:off x="3790951" y="4175126"/>
            <a:ext cx="288925" cy="2889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4BAD4116-3892-405F-858D-CB577F0D9776}"/>
              </a:ext>
            </a:extLst>
          </p:cNvPr>
          <p:cNvSpPr/>
          <p:nvPr/>
        </p:nvSpPr>
        <p:spPr>
          <a:xfrm>
            <a:off x="4987926" y="3695700"/>
            <a:ext cx="288925" cy="2873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2299" name="群組 16">
            <a:extLst>
              <a:ext uri="{FF2B5EF4-FFF2-40B4-BE49-F238E27FC236}">
                <a16:creationId xmlns:a16="http://schemas.microsoft.com/office/drawing/2014/main" id="{48FD6F94-7042-4558-BBED-0D77B9D18173}"/>
              </a:ext>
            </a:extLst>
          </p:cNvPr>
          <p:cNvGrpSpPr>
            <a:grpSpLocks/>
          </p:cNvGrpSpPr>
          <p:nvPr/>
        </p:nvGrpSpPr>
        <p:grpSpPr bwMode="auto">
          <a:xfrm>
            <a:off x="158750" y="3165476"/>
            <a:ext cx="8712200" cy="2225675"/>
            <a:chOff x="-2439842" y="4531340"/>
            <a:chExt cx="8711019" cy="2226591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2B44F645-4BFA-403E-8F53-230F7E7557D2}"/>
                </a:ext>
              </a:extLst>
            </p:cNvPr>
            <p:cNvSpPr/>
            <p:nvPr/>
          </p:nvSpPr>
          <p:spPr>
            <a:xfrm>
              <a:off x="722029" y="4531340"/>
              <a:ext cx="5549148" cy="52726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92E10898-BD5F-4DEF-B5DB-C2D8F79B7488}"/>
                </a:ext>
              </a:extLst>
            </p:cNvPr>
            <p:cNvSpPr/>
            <p:nvPr/>
          </p:nvSpPr>
          <p:spPr>
            <a:xfrm>
              <a:off x="-2439842" y="6230664"/>
              <a:ext cx="2928541" cy="5272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42240" tIns="142240" rIns="142240" bIns="142240" spcCol="1270" anchor="b"/>
            <a:lstStyle/>
            <a:p>
              <a:pPr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TW" sz="1600" b="1" dirty="0">
                  <a:solidFill>
                    <a:srgbClr val="3333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1999</a:t>
              </a:r>
              <a:r>
                <a:rPr lang="zh-TW" altLang="en-US" sz="1600" b="1" dirty="0">
                  <a:solidFill>
                    <a:srgbClr val="3333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年</a:t>
              </a:r>
              <a:r>
                <a:rPr lang="en-US" altLang="zh-TW" sz="1600" b="1" dirty="0">
                  <a:solidFill>
                    <a:srgbClr val="3333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30</a:t>
              </a:r>
              <a:r>
                <a:rPr lang="zh-TW" altLang="en-US" sz="1600" b="1" dirty="0">
                  <a:solidFill>
                    <a:srgbClr val="3333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級競賽直升機金質獎</a:t>
              </a:r>
            </a:p>
          </p:txBody>
        </p:sp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701329D6-691C-4FD0-9B31-8FF11B8ECAE0}"/>
              </a:ext>
            </a:extLst>
          </p:cNvPr>
          <p:cNvSpPr/>
          <p:nvPr/>
        </p:nvSpPr>
        <p:spPr>
          <a:xfrm>
            <a:off x="725488" y="3819525"/>
            <a:ext cx="3943350" cy="5270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42240" tIns="142240" rIns="142240" bIns="142240" spcCol="1270" anchor="b"/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zh-TW" sz="1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2001</a:t>
            </a:r>
            <a:r>
              <a:rPr lang="zh-TW" altLang="en-US" sz="1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1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60</a:t>
            </a:r>
            <a:r>
              <a:rPr lang="zh-TW" altLang="en-US" sz="1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級競賽直升機金質獎</a:t>
            </a:r>
          </a:p>
        </p:txBody>
      </p:sp>
      <p:pic>
        <p:nvPicPr>
          <p:cNvPr id="12301" name="Picture 36" descr="60">
            <a:extLst>
              <a:ext uri="{FF2B5EF4-FFF2-40B4-BE49-F238E27FC236}">
                <a16:creationId xmlns:a16="http://schemas.microsoft.com/office/drawing/2014/main" id="{76AEBD69-7D54-4223-90BF-BC71CC88C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914" y="3644900"/>
            <a:ext cx="134937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37" descr="2016 Taiwan Excellence">
            <a:extLst>
              <a:ext uri="{FF2B5EF4-FFF2-40B4-BE49-F238E27FC236}">
                <a16:creationId xmlns:a16="http://schemas.microsoft.com/office/drawing/2014/main" id="{6A29F753-CE7A-44A4-9EF7-43265D949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57" b="20288"/>
          <a:stretch>
            <a:fillRect/>
          </a:stretch>
        </p:blipFill>
        <p:spPr bwMode="auto">
          <a:xfrm>
            <a:off x="271464" y="803275"/>
            <a:ext cx="1125537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C51689C4-2BF1-483B-A097-D94C52A3E289}"/>
              </a:ext>
            </a:extLst>
          </p:cNvPr>
          <p:cNvSpPr/>
          <p:nvPr/>
        </p:nvSpPr>
        <p:spPr>
          <a:xfrm>
            <a:off x="3663950" y="4167189"/>
            <a:ext cx="3221038" cy="5286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42240" tIns="142240" rIns="142240" bIns="142240" spcCol="1270" anchor="b"/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zh-TW" sz="1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2010</a:t>
            </a:r>
            <a:r>
              <a:rPr lang="zh-TW" altLang="en-US" sz="1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年海神號潛艇金質獎</a:t>
            </a:r>
          </a:p>
        </p:txBody>
      </p:sp>
      <p:pic>
        <p:nvPicPr>
          <p:cNvPr id="12304" name="Picture 30" descr="20081236085">
            <a:extLst>
              <a:ext uri="{FF2B5EF4-FFF2-40B4-BE49-F238E27FC236}">
                <a16:creationId xmlns:a16="http://schemas.microsoft.com/office/drawing/2014/main" id="{8D49A8E7-A367-4A28-9B5E-4FC5043B0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0601" y="4608513"/>
            <a:ext cx="1039813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CB943441-E7DE-42A8-A897-9F120AC23A01}"/>
              </a:ext>
            </a:extLst>
          </p:cNvPr>
          <p:cNvSpPr/>
          <p:nvPr/>
        </p:nvSpPr>
        <p:spPr>
          <a:xfrm>
            <a:off x="4786313" y="3643313"/>
            <a:ext cx="3446462" cy="5270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42240" tIns="142240" rIns="142240" bIns="142240" spcCol="1270" anchor="b"/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zh-TW" sz="1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2016</a:t>
            </a:r>
            <a:r>
              <a:rPr lang="zh-TW" altLang="en-US" sz="1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年海狼號潛艇銀質獎</a:t>
            </a:r>
          </a:p>
        </p:txBody>
      </p:sp>
      <p:pic>
        <p:nvPicPr>
          <p:cNvPr id="12306" name="圖片 7">
            <a:extLst>
              <a:ext uri="{FF2B5EF4-FFF2-40B4-BE49-F238E27FC236}">
                <a16:creationId xmlns:a16="http://schemas.microsoft.com/office/drawing/2014/main" id="{6082466B-E7A2-4541-A04D-2887C08D2B0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5350" y="3952875"/>
            <a:ext cx="9906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橢圓 27">
            <a:extLst>
              <a:ext uri="{FF2B5EF4-FFF2-40B4-BE49-F238E27FC236}">
                <a16:creationId xmlns:a16="http://schemas.microsoft.com/office/drawing/2014/main" id="{9E18E7ED-FF5B-4878-98B5-295429D00972}"/>
              </a:ext>
            </a:extLst>
          </p:cNvPr>
          <p:cNvSpPr/>
          <p:nvPr/>
        </p:nvSpPr>
        <p:spPr>
          <a:xfrm>
            <a:off x="7670801" y="2524125"/>
            <a:ext cx="288925" cy="2873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橢圓 28">
            <a:extLst>
              <a:ext uri="{FF2B5EF4-FFF2-40B4-BE49-F238E27FC236}">
                <a16:creationId xmlns:a16="http://schemas.microsoft.com/office/drawing/2014/main" id="{7180AB9F-EE79-46A4-A229-5EF6D8E69D98}"/>
              </a:ext>
            </a:extLst>
          </p:cNvPr>
          <p:cNvSpPr/>
          <p:nvPr/>
        </p:nvSpPr>
        <p:spPr>
          <a:xfrm>
            <a:off x="8620126" y="2127251"/>
            <a:ext cx="288925" cy="2889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6E1310D-023C-4ACF-8295-331E0502B7F9}"/>
              </a:ext>
            </a:extLst>
          </p:cNvPr>
          <p:cNvSpPr/>
          <p:nvPr/>
        </p:nvSpPr>
        <p:spPr>
          <a:xfrm>
            <a:off x="3162300" y="3295650"/>
            <a:ext cx="2876550" cy="5270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42240" tIns="142240" rIns="142240" bIns="142240" spcCol="1270" anchor="b"/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zh-TW" sz="1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2017</a:t>
            </a:r>
            <a:r>
              <a:rPr lang="zh-TW" altLang="en-US" sz="1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年農業無人機精品獎</a:t>
            </a:r>
          </a:p>
        </p:txBody>
      </p:sp>
      <p:pic>
        <p:nvPicPr>
          <p:cNvPr id="12310" name="Picture 12" descr="CX-180(廣告用3D)20160826">
            <a:extLst>
              <a:ext uri="{FF2B5EF4-FFF2-40B4-BE49-F238E27FC236}">
                <a16:creationId xmlns:a16="http://schemas.microsoft.com/office/drawing/2014/main" id="{945AC8B1-997A-4C36-841D-661882450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2988" y="3046413"/>
            <a:ext cx="125571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4BA79690-B32B-4145-9296-4FE4AA0D60FB}"/>
              </a:ext>
            </a:extLst>
          </p:cNvPr>
          <p:cNvSpPr/>
          <p:nvPr/>
        </p:nvSpPr>
        <p:spPr>
          <a:xfrm>
            <a:off x="4392614" y="2901950"/>
            <a:ext cx="2700337" cy="5270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42240" tIns="142240" rIns="142240" bIns="142240" spcCol="1270" anchor="b"/>
          <a:lstStyle/>
          <a:p>
            <a:pPr defTabSz="8890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zh-TW" sz="1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2018</a:t>
            </a:r>
            <a:r>
              <a:rPr lang="zh-TW" altLang="en-US" sz="1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年空中熱影像雷達偵測搜救無人機銀質獎</a:t>
            </a:r>
          </a:p>
        </p:txBody>
      </p:sp>
      <p:pic>
        <p:nvPicPr>
          <p:cNvPr id="12312" name="圖片 6">
            <a:extLst>
              <a:ext uri="{FF2B5EF4-FFF2-40B4-BE49-F238E27FC236}">
                <a16:creationId xmlns:a16="http://schemas.microsoft.com/office/drawing/2014/main" id="{1DA2E034-CF5B-4C58-B381-C2099BD4669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7089" y="2397126"/>
            <a:ext cx="12461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3" name="文字方塊 2">
            <a:extLst>
              <a:ext uri="{FF2B5EF4-FFF2-40B4-BE49-F238E27FC236}">
                <a16:creationId xmlns:a16="http://schemas.microsoft.com/office/drawing/2014/main" id="{9BBE4181-B277-411F-A1E4-575570331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3199" y="812801"/>
            <a:ext cx="561975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TW" sz="2000" b="1" dirty="0">
                <a:solidFill>
                  <a:srgbClr val="C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Won 38 times Taiwan Excellence Award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TW" sz="2000" b="1" dirty="0">
                <a:solidFill>
                  <a:srgbClr val="C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5</a:t>
            </a:r>
            <a:r>
              <a:rPr lang="zh-TW" altLang="en-US" sz="2000" b="1" dirty="0">
                <a:solidFill>
                  <a:srgbClr val="C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en-US" altLang="zh-TW" sz="2000" b="1" dirty="0">
                <a:solidFill>
                  <a:srgbClr val="C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times</a:t>
            </a:r>
            <a:r>
              <a:rPr lang="zh-TW" altLang="en-US" sz="2000" b="1" dirty="0">
                <a:solidFill>
                  <a:srgbClr val="C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en-US" altLang="zh-TW" sz="2000" b="1" dirty="0">
                <a:solidFill>
                  <a:srgbClr val="C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Golden Award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TW" sz="2000" b="1" dirty="0">
                <a:solidFill>
                  <a:srgbClr val="C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5 times Silver Award</a:t>
            </a:r>
            <a:endParaRPr lang="zh-TW" altLang="en-US" sz="2000" b="1" dirty="0">
              <a:solidFill>
                <a:srgbClr val="C0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2314" name="Picture 3" descr="86四衝程引擎">
            <a:extLst>
              <a:ext uri="{FF2B5EF4-FFF2-40B4-BE49-F238E27FC236}">
                <a16:creationId xmlns:a16="http://schemas.microsoft.com/office/drawing/2014/main" id="{33FB381A-AC6B-40AB-80BF-B11D3C890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2026" y="5070476"/>
            <a:ext cx="82867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15" name="群組 31">
            <a:extLst>
              <a:ext uri="{FF2B5EF4-FFF2-40B4-BE49-F238E27FC236}">
                <a16:creationId xmlns:a16="http://schemas.microsoft.com/office/drawing/2014/main" id="{4F771A2A-7218-4EBC-B326-7A99E23F5984}"/>
              </a:ext>
            </a:extLst>
          </p:cNvPr>
          <p:cNvGrpSpPr>
            <a:grpSpLocks/>
          </p:cNvGrpSpPr>
          <p:nvPr/>
        </p:nvGrpSpPr>
        <p:grpSpPr bwMode="auto">
          <a:xfrm>
            <a:off x="723900" y="5160964"/>
            <a:ext cx="8464550" cy="2573337"/>
            <a:chOff x="-3015597" y="2374636"/>
            <a:chExt cx="8464759" cy="2452109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E5FA7E3B-9C75-42D8-9196-3B7D3DF2EFCB}"/>
                </a:ext>
              </a:extLst>
            </p:cNvPr>
            <p:cNvSpPr/>
            <p:nvPr/>
          </p:nvSpPr>
          <p:spPr>
            <a:xfrm>
              <a:off x="1978801" y="4298808"/>
              <a:ext cx="3470361" cy="52793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1F77E4CC-50F3-45B1-91DF-1BCC9257D277}"/>
                </a:ext>
              </a:extLst>
            </p:cNvPr>
            <p:cNvSpPr txBox="1"/>
            <p:nvPr/>
          </p:nvSpPr>
          <p:spPr>
            <a:xfrm>
              <a:off x="-3015597" y="2374636"/>
              <a:ext cx="3470361" cy="5279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28016" tIns="128016" rIns="128016" bIns="128016" spcCol="1270" anchor="b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TW" sz="1600" b="1" dirty="0">
                  <a:solidFill>
                    <a:srgbClr val="3333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1997</a:t>
              </a:r>
              <a:r>
                <a:rPr lang="zh-TW" altLang="en-US" sz="1600" b="1" dirty="0">
                  <a:solidFill>
                    <a:srgbClr val="3333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年四衝程引擎銀質獎</a:t>
              </a:r>
            </a:p>
          </p:txBody>
        </p:sp>
      </p:grpSp>
      <p:pic>
        <p:nvPicPr>
          <p:cNvPr id="12316" name="Picture 2" descr="85 二衝程系列">
            <a:extLst>
              <a:ext uri="{FF2B5EF4-FFF2-40B4-BE49-F238E27FC236}">
                <a16:creationId xmlns:a16="http://schemas.microsoft.com/office/drawing/2014/main" id="{A535249E-D50C-4777-BAC6-1C85EE3D2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9050" y="5572125"/>
            <a:ext cx="865188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17" name="群組 36">
            <a:extLst>
              <a:ext uri="{FF2B5EF4-FFF2-40B4-BE49-F238E27FC236}">
                <a16:creationId xmlns:a16="http://schemas.microsoft.com/office/drawing/2014/main" id="{E9E5342C-48AA-495D-BD68-BD060F4FF30B}"/>
              </a:ext>
            </a:extLst>
          </p:cNvPr>
          <p:cNvGrpSpPr>
            <a:grpSpLocks/>
          </p:cNvGrpSpPr>
          <p:nvPr/>
        </p:nvGrpSpPr>
        <p:grpSpPr bwMode="auto">
          <a:xfrm>
            <a:off x="-279400" y="5680076"/>
            <a:ext cx="3824288" cy="568325"/>
            <a:chOff x="1625909" y="4299025"/>
            <a:chExt cx="3823253" cy="567333"/>
          </a:xfrm>
        </p:grpSpPr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4598335B-2C73-48D5-8B1A-C886B3406F68}"/>
                </a:ext>
              </a:extLst>
            </p:cNvPr>
            <p:cNvSpPr/>
            <p:nvPr/>
          </p:nvSpPr>
          <p:spPr>
            <a:xfrm>
              <a:off x="1979825" y="4299025"/>
              <a:ext cx="3469337" cy="52771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ABF99C07-DBC3-4DF0-8E62-A96DE0EFA619}"/>
                </a:ext>
              </a:extLst>
            </p:cNvPr>
            <p:cNvSpPr txBox="1"/>
            <p:nvPr/>
          </p:nvSpPr>
          <p:spPr>
            <a:xfrm>
              <a:off x="1625909" y="4338644"/>
              <a:ext cx="3469336" cy="5277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28016" tIns="128016" rIns="128016" bIns="128016" spcCol="1270" anchor="b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TW" sz="1600" b="1" dirty="0">
                  <a:solidFill>
                    <a:srgbClr val="3333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1996</a:t>
              </a:r>
              <a:r>
                <a:rPr lang="zh-TW" altLang="en-US" sz="1600" b="1" dirty="0">
                  <a:solidFill>
                    <a:srgbClr val="3333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年二衝程引擎銀質獎</a:t>
              </a:r>
            </a:p>
          </p:txBody>
        </p:sp>
      </p:grpSp>
      <p:pic>
        <p:nvPicPr>
          <p:cNvPr id="12318" name="圖片 3">
            <a:extLst>
              <a:ext uri="{FF2B5EF4-FFF2-40B4-BE49-F238E27FC236}">
                <a16:creationId xmlns:a16="http://schemas.microsoft.com/office/drawing/2014/main" id="{0D338A45-1930-4977-B82D-90304A60F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7901" y="3663951"/>
            <a:ext cx="9429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9" name="圖片 5">
            <a:extLst>
              <a:ext uri="{FF2B5EF4-FFF2-40B4-BE49-F238E27FC236}">
                <a16:creationId xmlns:a16="http://schemas.microsoft.com/office/drawing/2014/main" id="{4D52695E-84BF-4E21-B4ED-0E04CE817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1" y="2005014"/>
            <a:ext cx="10636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C337E757-F8DA-4988-A160-7E7B790AF457}"/>
              </a:ext>
            </a:extLst>
          </p:cNvPr>
          <p:cNvSpPr/>
          <p:nvPr/>
        </p:nvSpPr>
        <p:spPr>
          <a:xfrm>
            <a:off x="6013450" y="2176463"/>
            <a:ext cx="1936750" cy="6143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42240" tIns="142240" rIns="142240" bIns="142240" spcCol="1270" anchor="b"/>
          <a:lstStyle/>
          <a:p>
            <a:pPr defTabSz="8890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zh-TW" sz="1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2019</a:t>
            </a:r>
            <a:r>
              <a:rPr lang="zh-TW" altLang="en-US" sz="1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年空中基地台</a:t>
            </a:r>
            <a:endParaRPr lang="en-US" altLang="zh-TW" sz="1600" b="1" dirty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889000">
              <a:lnSpc>
                <a:spcPct val="90000"/>
              </a:lnSpc>
              <a:spcAft>
                <a:spcPct val="35000"/>
              </a:spcAft>
              <a:defRPr/>
            </a:pPr>
            <a:r>
              <a:rPr lang="zh-TW" altLang="en-US" sz="1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無人機精品獎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A899A665-3803-44FE-91A6-5C1EEBF4955E}"/>
              </a:ext>
            </a:extLst>
          </p:cNvPr>
          <p:cNvSpPr/>
          <p:nvPr/>
        </p:nvSpPr>
        <p:spPr>
          <a:xfrm>
            <a:off x="6780214" y="3227388"/>
            <a:ext cx="2790825" cy="5270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42240" tIns="142240" rIns="142240" bIns="142240" spcCol="1270" anchor="b"/>
          <a:lstStyle/>
          <a:p>
            <a:pPr defTabSz="8890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zh-TW" sz="1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2019</a:t>
            </a:r>
            <a:r>
              <a:rPr lang="zh-TW" altLang="en-US" sz="1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年海龍號加長型水下探勘六軸無人潛水艇金質獎</a:t>
            </a:r>
          </a:p>
        </p:txBody>
      </p:sp>
      <p:pic>
        <p:nvPicPr>
          <p:cNvPr id="12322" name="Picture 11" descr="Seadragon海龍號聲納掃描八軸水下機器人-大圖">
            <a:extLst>
              <a:ext uri="{FF2B5EF4-FFF2-40B4-BE49-F238E27FC236}">
                <a16:creationId xmlns:a16="http://schemas.microsoft.com/office/drawing/2014/main" id="{33AC964F-28E7-46CB-93B2-BEB4B0126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2250" y="1041400"/>
            <a:ext cx="935038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3" name="Picture 12" descr="台灣精品獎參賽新塗裝_800x600">
            <a:extLst>
              <a:ext uri="{FF2B5EF4-FFF2-40B4-BE49-F238E27FC236}">
                <a16:creationId xmlns:a16="http://schemas.microsoft.com/office/drawing/2014/main" id="{4326EEBF-B982-47A8-A0A2-F39410EE0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8689" y="2905126"/>
            <a:ext cx="122237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4" name="Picture 13" descr="Phoenix Isometric_800x600">
            <a:extLst>
              <a:ext uri="{FF2B5EF4-FFF2-40B4-BE49-F238E27FC236}">
                <a16:creationId xmlns:a16="http://schemas.microsoft.com/office/drawing/2014/main" id="{E2DEBABD-0696-4F85-B87B-CEE71CAC1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3114" y="1462088"/>
            <a:ext cx="116998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矩形 52">
            <a:extLst>
              <a:ext uri="{FF2B5EF4-FFF2-40B4-BE49-F238E27FC236}">
                <a16:creationId xmlns:a16="http://schemas.microsoft.com/office/drawing/2014/main" id="{B1018593-31F4-4670-970E-82C34D2DFA4D}"/>
              </a:ext>
            </a:extLst>
          </p:cNvPr>
          <p:cNvSpPr/>
          <p:nvPr/>
        </p:nvSpPr>
        <p:spPr bwMode="auto">
          <a:xfrm>
            <a:off x="7980363" y="2546350"/>
            <a:ext cx="2076450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600" b="1" kern="100" dirty="0">
                <a:solidFill>
                  <a:srgbClr val="3333FF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2020</a:t>
            </a:r>
            <a:r>
              <a:rPr lang="zh-TW" altLang="zh-TW" sz="1600" b="1" kern="100" dirty="0">
                <a:solidFill>
                  <a:srgbClr val="3333FF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緊急空中基地台</a:t>
            </a:r>
            <a:endParaRPr lang="en-US" altLang="zh-TW" sz="1600" b="1" kern="100" dirty="0">
              <a:solidFill>
                <a:srgbClr val="3333FF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>
              <a:defRPr/>
            </a:pPr>
            <a:r>
              <a:rPr lang="zh-TW" altLang="zh-TW" sz="1600" b="1" kern="100" dirty="0">
                <a:solidFill>
                  <a:srgbClr val="3333FF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系統</a:t>
            </a:r>
            <a:r>
              <a:rPr lang="zh-TW" altLang="en-US" sz="1600" b="1" kern="100" dirty="0">
                <a:solidFill>
                  <a:srgbClr val="3333FF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精品獎</a:t>
            </a:r>
            <a:endParaRPr lang="zh-TW" altLang="en-US" sz="1600" b="1" dirty="0">
              <a:solidFill>
                <a:srgbClr val="3333FF"/>
              </a:solidFill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07C98DBF-D4D8-402F-9F3D-D0E5EDDBED24}"/>
              </a:ext>
            </a:extLst>
          </p:cNvPr>
          <p:cNvSpPr/>
          <p:nvPr/>
        </p:nvSpPr>
        <p:spPr bwMode="auto">
          <a:xfrm>
            <a:off x="6977064" y="1406525"/>
            <a:ext cx="182562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600" b="1" kern="100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2020</a:t>
            </a:r>
            <a:r>
              <a:rPr lang="zh-TW" altLang="zh-TW" sz="1600" b="1" kern="100" dirty="0">
                <a:solidFill>
                  <a:srgbClr val="3333FF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長滯空氫燃料</a:t>
            </a:r>
            <a:endParaRPr lang="en-US" altLang="zh-TW" sz="1600" b="1" kern="100" dirty="0">
              <a:solidFill>
                <a:srgbClr val="3333FF"/>
              </a:solidFill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>
              <a:defRPr/>
            </a:pPr>
            <a:r>
              <a:rPr lang="zh-TW" altLang="zh-TW" sz="1600" b="1" kern="100" dirty="0">
                <a:solidFill>
                  <a:srgbClr val="3333FF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電動無人機</a:t>
            </a:r>
            <a:r>
              <a:rPr lang="zh-TW" altLang="en-US" sz="1600" b="1" kern="100" dirty="0">
                <a:solidFill>
                  <a:srgbClr val="3333FF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精品獎</a:t>
            </a:r>
            <a:endParaRPr lang="zh-TW" altLang="en-US" sz="1600" b="1" dirty="0">
              <a:solidFill>
                <a:srgbClr val="3333FF"/>
              </a:solidFill>
            </a:endParaRPr>
          </a:p>
        </p:txBody>
      </p:sp>
      <p:sp>
        <p:nvSpPr>
          <p:cNvPr id="57" name="橢圓 56">
            <a:extLst>
              <a:ext uri="{FF2B5EF4-FFF2-40B4-BE49-F238E27FC236}">
                <a16:creationId xmlns:a16="http://schemas.microsoft.com/office/drawing/2014/main" id="{43B4B508-6DA9-4C90-878F-A1555DD3DF24}"/>
              </a:ext>
            </a:extLst>
          </p:cNvPr>
          <p:cNvSpPr/>
          <p:nvPr/>
        </p:nvSpPr>
        <p:spPr>
          <a:xfrm>
            <a:off x="9499601" y="1679576"/>
            <a:ext cx="288925" cy="2889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8" name="橢圓 57">
            <a:extLst>
              <a:ext uri="{FF2B5EF4-FFF2-40B4-BE49-F238E27FC236}">
                <a16:creationId xmlns:a16="http://schemas.microsoft.com/office/drawing/2014/main" id="{9004C83F-8CAC-413F-9202-78AA0CC60E0A}"/>
              </a:ext>
            </a:extLst>
          </p:cNvPr>
          <p:cNvSpPr/>
          <p:nvPr/>
        </p:nvSpPr>
        <p:spPr>
          <a:xfrm>
            <a:off x="10429876" y="1335089"/>
            <a:ext cx="288925" cy="2889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C31E316E-4BCF-46E1-BE77-55321F99C331}"/>
              </a:ext>
            </a:extLst>
          </p:cNvPr>
          <p:cNvSpPr/>
          <p:nvPr/>
        </p:nvSpPr>
        <p:spPr>
          <a:xfrm>
            <a:off x="7481889" y="806450"/>
            <a:ext cx="285432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600" b="1" kern="100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2020</a:t>
            </a:r>
            <a:r>
              <a:rPr lang="zh-TW" altLang="zh-TW" sz="1600" b="1" kern="100" dirty="0">
                <a:solidFill>
                  <a:srgbClr val="3333FF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海龍號聲納掃描八軸水下</a:t>
            </a:r>
            <a:endParaRPr lang="en-US" altLang="zh-TW" sz="1600" b="1" kern="100" dirty="0">
              <a:solidFill>
                <a:srgbClr val="3333FF"/>
              </a:solidFill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>
              <a:defRPr/>
            </a:pPr>
            <a:r>
              <a:rPr lang="zh-TW" altLang="zh-TW" sz="1600" b="1" kern="100" dirty="0">
                <a:solidFill>
                  <a:srgbClr val="3333FF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機器人</a:t>
            </a:r>
            <a:r>
              <a:rPr lang="zh-TW" altLang="en-US" sz="1600" b="1" kern="100" dirty="0">
                <a:solidFill>
                  <a:srgbClr val="3333FF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銀質獎</a:t>
            </a:r>
            <a:endParaRPr lang="zh-TW" altLang="en-US" sz="1600" b="1" dirty="0">
              <a:solidFill>
                <a:srgbClr val="3333FF"/>
              </a:solidFill>
            </a:endParaRPr>
          </a:p>
        </p:txBody>
      </p:sp>
      <p:pic>
        <p:nvPicPr>
          <p:cNvPr id="12330" name="圖片 2">
            <a:extLst>
              <a:ext uri="{FF2B5EF4-FFF2-40B4-BE49-F238E27FC236}">
                <a16:creationId xmlns:a16="http://schemas.microsoft.com/office/drawing/2014/main" id="{6B32CD3B-5846-4314-B3FA-FA496E93B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85450" y="1622426"/>
            <a:ext cx="123825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EB723850-DE00-4460-89A3-6ABD243E848D}"/>
              </a:ext>
            </a:extLst>
          </p:cNvPr>
          <p:cNvSpPr/>
          <p:nvPr/>
        </p:nvSpPr>
        <p:spPr>
          <a:xfrm>
            <a:off x="9158289" y="2259014"/>
            <a:ext cx="2852737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1600" b="1" kern="100" dirty="0">
                <a:solidFill>
                  <a:srgbClr val="3333FF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緊急醫療物資運輸無人直升機</a:t>
            </a:r>
            <a:endParaRPr lang="zh-TW" altLang="en-US" sz="1600" b="1" dirty="0">
              <a:solidFill>
                <a:srgbClr val="3333FF"/>
              </a:solidFill>
            </a:endParaRPr>
          </a:p>
        </p:txBody>
      </p:sp>
      <p:sp>
        <p:nvSpPr>
          <p:cNvPr id="12332" name="文字方塊 2">
            <a:extLst>
              <a:ext uri="{FF2B5EF4-FFF2-40B4-BE49-F238E27FC236}">
                <a16:creationId xmlns:a16="http://schemas.microsoft.com/office/drawing/2014/main" id="{9026F59D-30F5-488A-9B9C-80C2F759D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5864" y="2019301"/>
            <a:ext cx="5937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1600" b="1">
                <a:solidFill>
                  <a:srgbClr val="00359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2021</a:t>
            </a:r>
            <a:endParaRPr lang="zh-TW" altLang="en-US" sz="1600" b="1">
              <a:solidFill>
                <a:srgbClr val="00359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2" descr="http://robohero.ttrobotix.com/image/pddiot_ft03.jpg">
            <a:extLst>
              <a:ext uri="{FF2B5EF4-FFF2-40B4-BE49-F238E27FC236}">
                <a16:creationId xmlns:a16="http://schemas.microsoft.com/office/drawing/2014/main" id="{7531BF45-C77F-43E3-8317-E9E75CFD1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0514" y="3813175"/>
            <a:ext cx="84137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8">
            <a:extLst>
              <a:ext uri="{FF2B5EF4-FFF2-40B4-BE49-F238E27FC236}">
                <a16:creationId xmlns:a16="http://schemas.microsoft.com/office/drawing/2014/main" id="{0AFE14F9-98A4-4E6D-BAC9-27C7F71ABF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848975" y="6219825"/>
            <a:ext cx="37623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1B66FC61-C914-48CC-8DF4-0540C95C4F57}" type="slidenum">
              <a:rPr kumimoji="0" lang="en-US" altLang="zh-TW" smtClean="0"/>
              <a:pPr/>
              <a:t>8</a:t>
            </a:fld>
            <a:endParaRPr kumimoji="0" lang="en-US" altLang="zh-TW"/>
          </a:p>
        </p:txBody>
      </p:sp>
      <p:sp>
        <p:nvSpPr>
          <p:cNvPr id="22532" name="Rectangle 2">
            <a:extLst>
              <a:ext uri="{FF2B5EF4-FFF2-40B4-BE49-F238E27FC236}">
                <a16:creationId xmlns:a16="http://schemas.microsoft.com/office/drawing/2014/main" id="{8BAC0C6B-6A6B-49B3-84E5-CC6C2980F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013" y="17463"/>
            <a:ext cx="5873750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3200" b="1">
                <a:solidFill>
                  <a:srgbClr val="0033CC"/>
                </a:solidFill>
              </a:rPr>
              <a:t>UAV Roadmap</a:t>
            </a:r>
            <a:endParaRPr lang="zh-TW" altLang="en-US" sz="3200" b="1">
              <a:solidFill>
                <a:srgbClr val="0033CC"/>
              </a:solidFill>
              <a:ea typeface="標楷體" panose="03000509000000000000" pitchFamily="65" charset="-120"/>
            </a:endParaRPr>
          </a:p>
        </p:txBody>
      </p:sp>
      <p:sp>
        <p:nvSpPr>
          <p:cNvPr id="22533" name="AutoShape 6" descr="https://mail.google.com/mail/u/0/?ui=2&amp;ik=bee7e8665d&amp;view=fimg&amp;th=161e44aa59d4cc86&amp;attid=0.1.1&amp;disp=emb&amp;attbid=ANGjdJ82VTPov3e2fbB2_a8Bk7g71nqq-47K0NIpBWXoYaTq6ozGXyLLbDmMn8210OCmccoTKZchaCw2qKiMtd9z4JljPNgbslaIBlySSNgrWIIozhgJrAiKAujumEY&amp;sz=s0-l75-ft&amp;ats=1519953590330&amp;rm=161e44aa59d4cc86&amp;zw&amp;atsh=1">
            <a:extLst>
              <a:ext uri="{FF2B5EF4-FFF2-40B4-BE49-F238E27FC236}">
                <a16:creationId xmlns:a16="http://schemas.microsoft.com/office/drawing/2014/main" id="{F204EFAF-C3B3-497D-BA73-CC05F1CB4C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861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0ECE706-706B-4FBF-9F66-AA682F37E649}"/>
              </a:ext>
            </a:extLst>
          </p:cNvPr>
          <p:cNvSpPr/>
          <p:nvPr/>
        </p:nvSpPr>
        <p:spPr>
          <a:xfrm>
            <a:off x="8156575" y="4567238"/>
            <a:ext cx="1879600" cy="34925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EFC17765-9E06-46B6-A6D9-C6B1AE798636}"/>
              </a:ext>
            </a:extLst>
          </p:cNvPr>
          <p:cNvSpPr/>
          <p:nvPr/>
        </p:nvSpPr>
        <p:spPr>
          <a:xfrm>
            <a:off x="1822450" y="2897189"/>
            <a:ext cx="2070100" cy="38417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E73DC766-949D-46E7-B2A4-6D33814D4936}"/>
              </a:ext>
            </a:extLst>
          </p:cNvPr>
          <p:cNvSpPr/>
          <p:nvPr/>
        </p:nvSpPr>
        <p:spPr>
          <a:xfrm>
            <a:off x="250825" y="3816351"/>
            <a:ext cx="2909888" cy="38417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7099FDDB-9E61-46FA-B528-453F9E98ED33}"/>
              </a:ext>
            </a:extLst>
          </p:cNvPr>
          <p:cNvSpPr/>
          <p:nvPr/>
        </p:nvSpPr>
        <p:spPr>
          <a:xfrm>
            <a:off x="328613" y="4970464"/>
            <a:ext cx="2779712" cy="38417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7" name="資料庫圖表 6">
            <a:extLst>
              <a:ext uri="{FF2B5EF4-FFF2-40B4-BE49-F238E27FC236}">
                <a16:creationId xmlns:a16="http://schemas.microsoft.com/office/drawing/2014/main" id="{546EA1BB-7A9B-4535-A6E7-387CADD89CDF}"/>
              </a:ext>
            </a:extLst>
          </p:cNvPr>
          <p:cNvGraphicFramePr/>
          <p:nvPr/>
        </p:nvGraphicFramePr>
        <p:xfrm>
          <a:off x="1676558" y="749125"/>
          <a:ext cx="7456344" cy="5108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2539" name="Picture 2" descr="http://img.ttrobotix.com/imgmenu/gpf14g.png">
            <a:extLst>
              <a:ext uri="{FF2B5EF4-FFF2-40B4-BE49-F238E27FC236}">
                <a16:creationId xmlns:a16="http://schemas.microsoft.com/office/drawing/2014/main" id="{62950FEC-E913-44DC-ADD3-289A7C72B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213" y="4857750"/>
            <a:ext cx="1725612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4" descr="http://img.ttrobotix.com/imgmenu/xk12.png">
            <a:extLst>
              <a:ext uri="{FF2B5EF4-FFF2-40B4-BE49-F238E27FC236}">
                <a16:creationId xmlns:a16="http://schemas.microsoft.com/office/drawing/2014/main" id="{A2E82014-1F79-48C3-AE5F-6B597ECFD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7276" y="5024438"/>
            <a:ext cx="1763713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6" descr="http://img.ttrobotix.com/imgmenu/Seawolf_W1226.png">
            <a:extLst>
              <a:ext uri="{FF2B5EF4-FFF2-40B4-BE49-F238E27FC236}">
                <a16:creationId xmlns:a16="http://schemas.microsoft.com/office/drawing/2014/main" id="{0C64E14D-9D1C-4E1F-8BA0-C2A7DE725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1589" y="4970463"/>
            <a:ext cx="1539875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8" descr="http://img.ttrobotix.com/imgmenu/ASPACE_pdp0.png">
            <a:extLst>
              <a:ext uri="{FF2B5EF4-FFF2-40B4-BE49-F238E27FC236}">
                <a16:creationId xmlns:a16="http://schemas.microsoft.com/office/drawing/2014/main" id="{3B64E346-9F10-4E80-9264-5786ED1B1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1950" y="4875214"/>
            <a:ext cx="1468438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10" descr="http://img.ttrobotix.com/tts-seag.png">
            <a:extLst>
              <a:ext uri="{FF2B5EF4-FFF2-40B4-BE49-F238E27FC236}">
                <a16:creationId xmlns:a16="http://schemas.microsoft.com/office/drawing/2014/main" id="{0D04AA0C-4E71-4E25-AE26-CB053C153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01446">
            <a:off x="10179051" y="3794126"/>
            <a:ext cx="155416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圖片 12">
            <a:extLst>
              <a:ext uri="{FF2B5EF4-FFF2-40B4-BE49-F238E27FC236}">
                <a16:creationId xmlns:a16="http://schemas.microsoft.com/office/drawing/2014/main" id="{7B97ADD5-8E43-49A8-B71A-D39D5CCBAC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513" y="3551239"/>
            <a:ext cx="1981200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圖片 13">
            <a:extLst>
              <a:ext uri="{FF2B5EF4-FFF2-40B4-BE49-F238E27FC236}">
                <a16:creationId xmlns:a16="http://schemas.microsoft.com/office/drawing/2014/main" id="{BBF5D1A2-00CA-4DDE-AEAB-F28A2AB39B3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4775" y="3551238"/>
            <a:ext cx="1982788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圖片 14">
            <a:extLst>
              <a:ext uri="{FF2B5EF4-FFF2-40B4-BE49-F238E27FC236}">
                <a16:creationId xmlns:a16="http://schemas.microsoft.com/office/drawing/2014/main" id="{619B657D-6ABB-49BA-B669-CA1AAC1AB3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2825" y="3567114"/>
            <a:ext cx="19129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圖片 15">
            <a:extLst>
              <a:ext uri="{FF2B5EF4-FFF2-40B4-BE49-F238E27FC236}">
                <a16:creationId xmlns:a16="http://schemas.microsoft.com/office/drawing/2014/main" id="{E2180DB7-E384-4739-A5BF-86B869E1B5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8338" y="3546476"/>
            <a:ext cx="1928812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Picture 171" descr="E700">
            <a:extLst>
              <a:ext uri="{FF2B5EF4-FFF2-40B4-BE49-F238E27FC236}">
                <a16:creationId xmlns:a16="http://schemas.microsoft.com/office/drawing/2014/main" id="{B6558220-DC1D-4CFF-931D-F791DFD64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8413" y="5156201"/>
            <a:ext cx="25574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23" descr="https://www.teamassociated.com/pictures/cars_and_trucks/Nomad/RTR/nomad-both_md.jpg">
            <a:extLst>
              <a:ext uri="{FF2B5EF4-FFF2-40B4-BE49-F238E27FC236}">
                <a16:creationId xmlns:a16="http://schemas.microsoft.com/office/drawing/2014/main" id="{F6C7C448-0AAB-439A-9497-1DE035378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2463" y="4970463"/>
            <a:ext cx="20701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50" name="群組 23">
            <a:extLst>
              <a:ext uri="{FF2B5EF4-FFF2-40B4-BE49-F238E27FC236}">
                <a16:creationId xmlns:a16="http://schemas.microsoft.com/office/drawing/2014/main" id="{AB8C0C19-369F-4391-ABD6-01BF3697392F}"/>
              </a:ext>
            </a:extLst>
          </p:cNvPr>
          <p:cNvGrpSpPr>
            <a:grpSpLocks/>
          </p:cNvGrpSpPr>
          <p:nvPr/>
        </p:nvGrpSpPr>
        <p:grpSpPr bwMode="auto">
          <a:xfrm>
            <a:off x="2603499" y="4564064"/>
            <a:ext cx="1584325" cy="442039"/>
            <a:chOff x="3555885" y="2188106"/>
            <a:chExt cx="1585335" cy="441423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0BCC80F-2E29-4E7F-B9C9-F821B52F9B67}"/>
                </a:ext>
              </a:extLst>
            </p:cNvPr>
            <p:cNvSpPr/>
            <p:nvPr/>
          </p:nvSpPr>
          <p:spPr>
            <a:xfrm>
              <a:off x="3648019" y="2188106"/>
              <a:ext cx="1493201" cy="43912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F2DE3CC6-0B02-4819-A4A1-E80AFCF6CC8C}"/>
                </a:ext>
              </a:extLst>
            </p:cNvPr>
            <p:cNvSpPr txBox="1"/>
            <p:nvPr/>
          </p:nvSpPr>
          <p:spPr>
            <a:xfrm>
              <a:off x="3555885" y="2190404"/>
              <a:ext cx="1493201" cy="4391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97256" tIns="0" rIns="0" bIns="0" spcCol="1270"/>
            <a:lstStyle/>
            <a:p>
              <a:pPr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TW" sz="2000" b="1" dirty="0">
                  <a:solidFill>
                    <a:srgbClr val="0033C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Consumer grade</a:t>
              </a:r>
              <a:endParaRPr lang="zh-TW" altLang="en-US" sz="2000" b="1" dirty="0">
                <a:solidFill>
                  <a:srgbClr val="0033C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sp>
        <p:nvSpPr>
          <p:cNvPr id="27" name="橢圓 26">
            <a:extLst>
              <a:ext uri="{FF2B5EF4-FFF2-40B4-BE49-F238E27FC236}">
                <a16:creationId xmlns:a16="http://schemas.microsoft.com/office/drawing/2014/main" id="{FFD808C2-1777-4F5A-BA65-3266E5836BE6}"/>
              </a:ext>
            </a:extLst>
          </p:cNvPr>
          <p:cNvSpPr/>
          <p:nvPr/>
        </p:nvSpPr>
        <p:spPr>
          <a:xfrm>
            <a:off x="2327275" y="4610101"/>
            <a:ext cx="204788" cy="23812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2552" name="群組 2">
            <a:extLst>
              <a:ext uri="{FF2B5EF4-FFF2-40B4-BE49-F238E27FC236}">
                <a16:creationId xmlns:a16="http://schemas.microsoft.com/office/drawing/2014/main" id="{23D34DBD-DFF2-4D1B-83EE-56E292098320}"/>
              </a:ext>
            </a:extLst>
          </p:cNvPr>
          <p:cNvGrpSpPr>
            <a:grpSpLocks/>
          </p:cNvGrpSpPr>
          <p:nvPr/>
        </p:nvGrpSpPr>
        <p:grpSpPr bwMode="auto">
          <a:xfrm>
            <a:off x="633414" y="1317625"/>
            <a:ext cx="5812542" cy="523220"/>
            <a:chOff x="1430338" y="1287463"/>
            <a:chExt cx="5812961" cy="522566"/>
          </a:xfrm>
        </p:grpSpPr>
        <p:sp>
          <p:nvSpPr>
            <p:cNvPr id="22559" name="文字方塊 17">
              <a:extLst>
                <a:ext uri="{FF2B5EF4-FFF2-40B4-BE49-F238E27FC236}">
                  <a16:creationId xmlns:a16="http://schemas.microsoft.com/office/drawing/2014/main" id="{F0C66A64-9E71-47F6-9002-5ADF15790B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0338" y="1287463"/>
              <a:ext cx="5812961" cy="522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altLang="zh-TW" sz="2800" b="1" dirty="0">
                  <a:solidFill>
                    <a:srgbClr val="0033C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RC    Autonomous     5G +  AI</a:t>
              </a:r>
              <a:endParaRPr lang="zh-TW" altLang="en-US" b="1" dirty="0">
                <a:solidFill>
                  <a:srgbClr val="0033C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  <p:sp>
          <p:nvSpPr>
            <p:cNvPr id="2" name="箭號: 向右 1">
              <a:extLst>
                <a:ext uri="{FF2B5EF4-FFF2-40B4-BE49-F238E27FC236}">
                  <a16:creationId xmlns:a16="http://schemas.microsoft.com/office/drawing/2014/main" id="{41719AAA-5F37-4158-A401-2B571321CCBD}"/>
                </a:ext>
              </a:extLst>
            </p:cNvPr>
            <p:cNvSpPr/>
            <p:nvPr/>
          </p:nvSpPr>
          <p:spPr>
            <a:xfrm>
              <a:off x="2360680" y="1471383"/>
              <a:ext cx="331811" cy="221972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30" name="箭號: 向右 29">
              <a:extLst>
                <a:ext uri="{FF2B5EF4-FFF2-40B4-BE49-F238E27FC236}">
                  <a16:creationId xmlns:a16="http://schemas.microsoft.com/office/drawing/2014/main" id="{F2FCBA99-E64F-4B2E-B3D7-DA58AD8E5894}"/>
                </a:ext>
              </a:extLst>
            </p:cNvPr>
            <p:cNvSpPr/>
            <p:nvPr/>
          </p:nvSpPr>
          <p:spPr>
            <a:xfrm>
              <a:off x="4988182" y="1482482"/>
              <a:ext cx="333399" cy="220386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pic>
        <p:nvPicPr>
          <p:cNvPr id="22553" name="圖片 2">
            <a:extLst>
              <a:ext uri="{FF2B5EF4-FFF2-40B4-BE49-F238E27FC236}">
                <a16:creationId xmlns:a16="http://schemas.microsoft.com/office/drawing/2014/main" id="{59916EE5-A0EF-462A-8104-9B6333F13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8438" y="2809875"/>
            <a:ext cx="1020762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4" name="Picture 11" descr="Seadragon海龍號聲納掃描八軸水下機器人-大圖">
            <a:extLst>
              <a:ext uri="{FF2B5EF4-FFF2-40B4-BE49-F238E27FC236}">
                <a16:creationId xmlns:a16="http://schemas.microsoft.com/office/drawing/2014/main" id="{15E0B1A2-3C20-4730-9E65-8E4F3EEDB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5601" y="2266950"/>
            <a:ext cx="83502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5" name="Picture 13" descr="Phoenix Isometric_800x600">
            <a:extLst>
              <a:ext uri="{FF2B5EF4-FFF2-40B4-BE49-F238E27FC236}">
                <a16:creationId xmlns:a16="http://schemas.microsoft.com/office/drawing/2014/main" id="{53538D3E-7429-46C0-9DCE-AC10CF371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6350" y="3019425"/>
            <a:ext cx="1638300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6" name="圖片 3">
            <a:extLst>
              <a:ext uri="{FF2B5EF4-FFF2-40B4-BE49-F238E27FC236}">
                <a16:creationId xmlns:a16="http://schemas.microsoft.com/office/drawing/2014/main" id="{86C937F4-B79C-438E-91B8-625595372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2800" y="1031875"/>
            <a:ext cx="1690688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7" name="圖片 5">
            <a:extLst>
              <a:ext uri="{FF2B5EF4-FFF2-40B4-BE49-F238E27FC236}">
                <a16:creationId xmlns:a16="http://schemas.microsoft.com/office/drawing/2014/main" id="{DBC4D4FC-C564-442B-9523-AB6734D1C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3189" y="2212976"/>
            <a:ext cx="1119187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8" name="圖片 2">
            <a:extLst>
              <a:ext uri="{FF2B5EF4-FFF2-40B4-BE49-F238E27FC236}">
                <a16:creationId xmlns:a16="http://schemas.microsoft.com/office/drawing/2014/main" id="{33A5BDD2-B1F2-49BF-B930-32F9CD3BF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9689" y="1117601"/>
            <a:ext cx="1673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編號版面配置區 3">
            <a:extLst>
              <a:ext uri="{FF2B5EF4-FFF2-40B4-BE49-F238E27FC236}">
                <a16:creationId xmlns:a16="http://schemas.microsoft.com/office/drawing/2014/main" id="{BB9C0805-9C39-4123-85E8-046C25209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2729" y="6403301"/>
            <a:ext cx="538162" cy="361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D1E1305-2EEF-4EEF-999F-9E76A0911F7C}" type="slidenum">
              <a:rPr kumimoji="0" lang="zh-TW" altLang="en-US" sz="1400">
                <a:ea typeface="微軟正黑體" panose="020B0604030504040204" pitchFamily="34" charset="-12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kumimoji="0" lang="zh-TW" altLang="en-US" sz="1400" dirty="0">
              <a:ea typeface="微軟正黑體" panose="020B0604030504040204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88CB92D7-259A-4EB0-A8DD-7BBE6752B746}"/>
              </a:ext>
            </a:extLst>
          </p:cNvPr>
          <p:cNvGrpSpPr/>
          <p:nvPr/>
        </p:nvGrpSpPr>
        <p:grpSpPr>
          <a:xfrm>
            <a:off x="1016111" y="567765"/>
            <a:ext cx="10571927" cy="5431317"/>
            <a:chOff x="1038689" y="484881"/>
            <a:chExt cx="10571927" cy="5431317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C6FB60E3-320B-4072-8D28-111E9104DCE4}"/>
                </a:ext>
              </a:extLst>
            </p:cNvPr>
            <p:cNvSpPr/>
            <p:nvPr/>
          </p:nvSpPr>
          <p:spPr>
            <a:xfrm>
              <a:off x="1049867" y="484881"/>
              <a:ext cx="10137422" cy="5201461"/>
            </a:xfrm>
            <a:prstGeom prst="rect">
              <a:avLst/>
            </a:prstGeom>
            <a:solidFill>
              <a:srgbClr val="ECF8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307219BF-8F8A-4E5D-9A90-94B913B329DD}"/>
                </a:ext>
              </a:extLst>
            </p:cNvPr>
            <p:cNvGrpSpPr/>
            <p:nvPr/>
          </p:nvGrpSpPr>
          <p:grpSpPr>
            <a:xfrm>
              <a:off x="1038689" y="484881"/>
              <a:ext cx="10571927" cy="5431317"/>
              <a:chOff x="1038689" y="484881"/>
              <a:chExt cx="10571927" cy="5431317"/>
            </a:xfrm>
          </p:grpSpPr>
          <p:sp>
            <p:nvSpPr>
              <p:cNvPr id="10" name="矩形: 圓角 9">
                <a:extLst>
                  <a:ext uri="{FF2B5EF4-FFF2-40B4-BE49-F238E27FC236}">
                    <a16:creationId xmlns:a16="http://schemas.microsoft.com/office/drawing/2014/main" id="{DBCD8CDC-27A3-44A3-8D6F-8B4EFAED20FA}"/>
                  </a:ext>
                </a:extLst>
              </p:cNvPr>
              <p:cNvSpPr/>
              <p:nvPr/>
            </p:nvSpPr>
            <p:spPr bwMode="auto">
              <a:xfrm>
                <a:off x="8098033" y="2012885"/>
                <a:ext cx="2863789" cy="54043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23596" tIns="11798" rIns="23596" bIns="11798"/>
              <a:lstStyle/>
              <a:p>
                <a:pPr eaLnBrk="1" hangingPunct="1">
                  <a:defRPr/>
                </a:pPr>
                <a:r>
                  <a:rPr lang="en-US" altLang="zh-TW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T-150 with Repeater </a:t>
                </a:r>
              </a:p>
              <a:p>
                <a:pPr eaLnBrk="1" hangingPunct="1">
                  <a:defRPr/>
                </a:pPr>
                <a:r>
                  <a:rPr lang="en-US" altLang="zh-TW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Extendable mobile signal coverage</a:t>
                </a:r>
                <a:endParaRPr lang="zh-TW" altLang="zh-TW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矩形: 圓角 10">
                <a:extLst>
                  <a:ext uri="{FF2B5EF4-FFF2-40B4-BE49-F238E27FC236}">
                    <a16:creationId xmlns:a16="http://schemas.microsoft.com/office/drawing/2014/main" id="{414E21CA-0E80-468E-BFD9-E69C172E7D96}"/>
                  </a:ext>
                </a:extLst>
              </p:cNvPr>
              <p:cNvSpPr/>
              <p:nvPr/>
            </p:nvSpPr>
            <p:spPr bwMode="auto">
              <a:xfrm>
                <a:off x="6573585" y="484881"/>
                <a:ext cx="3247108" cy="896448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23596" tIns="11798" rIns="23596" bIns="11798"/>
              <a:lstStyle/>
              <a:p>
                <a:pPr eaLnBrk="1" hangingPunct="1">
                  <a:defRPr/>
                </a:pPr>
                <a:r>
                  <a:rPr lang="en-US" altLang="zh-TW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CX-180 equipped with small cell</a:t>
                </a:r>
              </a:p>
              <a:p>
                <a:pPr eaLnBrk="1" hangingPunct="1">
                  <a:defRPr/>
                </a:pPr>
                <a:r>
                  <a:rPr lang="en-US" altLang="zh-TW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UAV lifts off 100M</a:t>
                </a:r>
              </a:p>
              <a:p>
                <a:pPr eaLnBrk="1" hangingPunct="1">
                  <a:defRPr/>
                </a:pPr>
                <a:r>
                  <a:rPr lang="en-US" altLang="zh-TW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The signal can cover about 35KM</a:t>
                </a:r>
              </a:p>
              <a:p>
                <a:pPr eaLnBrk="1" hangingPunct="1">
                  <a:defRPr/>
                </a:pPr>
                <a:r>
                  <a:rPr lang="en-US" altLang="zh-TW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The Endurance can be up to 6~8 hours</a:t>
                </a:r>
              </a:p>
            </p:txBody>
          </p:sp>
          <p:sp>
            <p:nvSpPr>
              <p:cNvPr id="12" name="Rectangle 44">
                <a:extLst>
                  <a:ext uri="{FF2B5EF4-FFF2-40B4-BE49-F238E27FC236}">
                    <a16:creationId xmlns:a16="http://schemas.microsoft.com/office/drawing/2014/main" id="{CA5F8193-6B28-42D9-8723-51430319B4D0}"/>
                  </a:ext>
                </a:extLst>
              </p:cNvPr>
              <p:cNvSpPr/>
              <p:nvPr/>
            </p:nvSpPr>
            <p:spPr bwMode="auto">
              <a:xfrm>
                <a:off x="5420600" y="5165641"/>
                <a:ext cx="973138" cy="36988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>
                <a:spAutoFit/>
              </a:bodyPr>
              <a:lstStyle/>
              <a:p>
                <a:pPr defTabSz="235974">
                  <a:defRPr/>
                </a:pPr>
                <a:r>
                  <a:rPr lang="zh-TW" altLang="en-US" sz="900" b="1" kern="0" dirty="0">
                    <a:latin typeface="微軟正黑體" panose="020B0604030504040204" pitchFamily="34" charset="-120"/>
                  </a:rPr>
                  <a:t>地型、建物</a:t>
                </a:r>
                <a:endParaRPr lang="en-US" altLang="zh-TW" sz="900" b="1" kern="0" dirty="0">
                  <a:latin typeface="微軟正黑體" panose="020B0604030504040204" pitchFamily="34" charset="-120"/>
                </a:endParaRPr>
              </a:p>
              <a:p>
                <a:pPr defTabSz="235974">
                  <a:defRPr/>
                </a:pPr>
                <a:r>
                  <a:rPr lang="zh-TW" altLang="en-US" sz="900" b="1" kern="0" dirty="0">
                    <a:latin typeface="微軟正黑體" panose="020B0604030504040204" pitchFamily="34" charset="-120"/>
                  </a:rPr>
                  <a:t>災害阻檔訊號</a:t>
                </a:r>
                <a:endParaRPr lang="en-US" altLang="zh-TW" sz="900" b="1" kern="0" dirty="0">
                  <a:latin typeface="微軟正黑體" panose="020B0604030504040204" pitchFamily="34" charset="-120"/>
                </a:endParaRPr>
              </a:p>
            </p:txBody>
          </p:sp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EE6A7DB2-5AF3-4BC0-AD83-3CC08EA747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43000"/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 bwMode="auto">
              <a:xfrm>
                <a:off x="7350787" y="2856235"/>
                <a:ext cx="2770739" cy="2072421"/>
              </a:xfrm>
              <a:prstGeom prst="rect">
                <a:avLst/>
              </a:prstGeom>
            </p:spPr>
          </p:pic>
          <p:pic>
            <p:nvPicPr>
              <p:cNvPr id="4105" name="圖片 62">
                <a:extLst>
                  <a:ext uri="{FF2B5EF4-FFF2-40B4-BE49-F238E27FC236}">
                    <a16:creationId xmlns:a16="http://schemas.microsoft.com/office/drawing/2014/main" id="{2DF7AC80-A572-47D9-AC08-DE8E7C0189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2004" y="1917922"/>
                <a:ext cx="2771775" cy="2564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106" name="直線接點 10">
                <a:extLst>
                  <a:ext uri="{FF2B5EF4-FFF2-40B4-BE49-F238E27FC236}">
                    <a16:creationId xmlns:a16="http://schemas.microsoft.com/office/drawing/2014/main" id="{784790C4-5760-4D2C-BAFC-23C758CDDF0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061827" y="2317178"/>
                <a:ext cx="155575" cy="2035470"/>
              </a:xfrm>
              <a:prstGeom prst="line">
                <a:avLst/>
              </a:prstGeom>
              <a:noFill/>
              <a:ln w="31750" algn="ctr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6" name="Oval 16">
                <a:extLst>
                  <a:ext uri="{FF2B5EF4-FFF2-40B4-BE49-F238E27FC236}">
                    <a16:creationId xmlns:a16="http://schemas.microsoft.com/office/drawing/2014/main" id="{64A41C29-4F01-4BB2-A1EF-61889A3E9448}"/>
                  </a:ext>
                </a:extLst>
              </p:cNvPr>
              <p:cNvSpPr/>
              <p:nvPr/>
            </p:nvSpPr>
            <p:spPr bwMode="auto">
              <a:xfrm>
                <a:off x="6077826" y="4798930"/>
                <a:ext cx="2119313" cy="604837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23596" tIns="11798" rIns="23596" bIns="11798"/>
              <a:lstStyle/>
              <a:p>
                <a:pPr algn="r" defTabSz="235974">
                  <a:defRPr/>
                </a:pPr>
                <a:endParaRPr lang="en-US" sz="464" kern="0">
                  <a:solidFill>
                    <a:srgbClr val="0B1749"/>
                  </a:solidFill>
                  <a:latin typeface="Arial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FE78A769-7FBF-42E2-B687-602AD82E3571}"/>
                  </a:ext>
                </a:extLst>
              </p:cNvPr>
              <p:cNvSpPr/>
              <p:nvPr/>
            </p:nvSpPr>
            <p:spPr bwMode="auto">
              <a:xfrm>
                <a:off x="8690850" y="4737016"/>
                <a:ext cx="1403350" cy="60483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23596" tIns="11798" rIns="23596" bIns="11798"/>
              <a:lstStyle/>
              <a:p>
                <a:pPr algn="r" defTabSz="235974">
                  <a:defRPr/>
                </a:pPr>
                <a:endParaRPr lang="en-US" sz="464" kern="0">
                  <a:solidFill>
                    <a:srgbClr val="0B1749"/>
                  </a:solidFill>
                  <a:latin typeface="Arial" charset="0"/>
                </a:endParaRPr>
              </a:p>
            </p:txBody>
          </p:sp>
          <p:sp>
            <p:nvSpPr>
              <p:cNvPr id="18" name="Oval 16">
                <a:extLst>
                  <a:ext uri="{FF2B5EF4-FFF2-40B4-BE49-F238E27FC236}">
                    <a16:creationId xmlns:a16="http://schemas.microsoft.com/office/drawing/2014/main" id="{5F67FABF-160F-485A-8D07-9E638A8DA059}"/>
                  </a:ext>
                </a:extLst>
              </p:cNvPr>
              <p:cNvSpPr/>
              <p:nvPr/>
            </p:nvSpPr>
            <p:spPr bwMode="auto">
              <a:xfrm>
                <a:off x="3226676" y="4730667"/>
                <a:ext cx="2570163" cy="608013"/>
              </a:xfrm>
              <a:prstGeom prst="ellipse">
                <a:avLst/>
              </a:prstGeom>
              <a:solidFill>
                <a:srgbClr val="4D93D9">
                  <a:lumMod val="60000"/>
                  <a:lumOff val="4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23596" tIns="11798" rIns="23596" bIns="11798"/>
              <a:lstStyle/>
              <a:p>
                <a:pPr algn="r" defTabSz="235974">
                  <a:defRPr/>
                </a:pPr>
                <a:endParaRPr lang="en-US" sz="464" kern="0">
                  <a:solidFill>
                    <a:srgbClr val="0B1749"/>
                  </a:solidFill>
                  <a:latin typeface="Arial" charset="0"/>
                </a:endParaRPr>
              </a:p>
            </p:txBody>
          </p:sp>
          <p:cxnSp>
            <p:nvCxnSpPr>
              <p:cNvPr id="4110" name="直線接點 10">
                <a:extLst>
                  <a:ext uri="{FF2B5EF4-FFF2-40B4-BE49-F238E27FC236}">
                    <a16:creationId xmlns:a16="http://schemas.microsoft.com/office/drawing/2014/main" id="{705B575D-928B-4DD4-BF23-C036C23FBC1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480802" y="2304476"/>
                <a:ext cx="727075" cy="2048172"/>
              </a:xfrm>
              <a:prstGeom prst="line">
                <a:avLst/>
              </a:prstGeom>
              <a:noFill/>
              <a:ln w="31750" algn="ctr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375BB62F-A799-46DF-A604-D9D83CDC9C15}"/>
                  </a:ext>
                </a:extLst>
              </p:cNvPr>
              <p:cNvSpPr/>
              <p:nvPr/>
            </p:nvSpPr>
            <p:spPr bwMode="auto">
              <a:xfrm>
                <a:off x="5541251" y="3898816"/>
                <a:ext cx="893763" cy="1100138"/>
              </a:xfrm>
              <a:prstGeom prst="triangle">
                <a:avLst/>
              </a:prstGeom>
              <a:solidFill>
                <a:srgbClr val="FFFFFF"/>
              </a:solidFill>
              <a:ln w="38100" cap="flat" cmpd="sng" algn="ctr">
                <a:solidFill>
                  <a:srgbClr val="0B174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23596" tIns="11798" rIns="23596" bIns="11798"/>
              <a:lstStyle/>
              <a:p>
                <a:pPr algn="r" defTabSz="235974">
                  <a:defRPr/>
                </a:pPr>
                <a:endParaRPr lang="en-US" sz="464" kern="0">
                  <a:solidFill>
                    <a:srgbClr val="0B1749"/>
                  </a:solidFill>
                  <a:latin typeface="Arial" charset="0"/>
                </a:endParaRPr>
              </a:p>
            </p:txBody>
          </p:sp>
          <p:sp>
            <p:nvSpPr>
              <p:cNvPr id="21" name="Isosceles Triangle 20">
                <a:extLst>
                  <a:ext uri="{FF2B5EF4-FFF2-40B4-BE49-F238E27FC236}">
                    <a16:creationId xmlns:a16="http://schemas.microsoft.com/office/drawing/2014/main" id="{CC487948-2A30-40EE-9A32-4F881B1F8FBF}"/>
                  </a:ext>
                </a:extLst>
              </p:cNvPr>
              <p:cNvSpPr/>
              <p:nvPr/>
            </p:nvSpPr>
            <p:spPr bwMode="auto">
              <a:xfrm>
                <a:off x="5280901" y="3898816"/>
                <a:ext cx="893763" cy="1100138"/>
              </a:xfrm>
              <a:prstGeom prst="triangle">
                <a:avLst/>
              </a:prstGeom>
              <a:solidFill>
                <a:srgbClr val="FFFFFF"/>
              </a:solidFill>
              <a:ln w="38100" cap="flat" cmpd="sng" algn="ctr">
                <a:solidFill>
                  <a:srgbClr val="0B174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23596" tIns="11798" rIns="23596" bIns="11798"/>
              <a:lstStyle/>
              <a:p>
                <a:pPr algn="r" defTabSz="235974">
                  <a:defRPr/>
                </a:pPr>
                <a:endParaRPr lang="en-US" sz="464" kern="0">
                  <a:solidFill>
                    <a:srgbClr val="0B1749"/>
                  </a:solidFill>
                  <a:latin typeface="Arial" charset="0"/>
                </a:endParaRPr>
              </a:p>
            </p:txBody>
          </p:sp>
          <p:sp>
            <p:nvSpPr>
              <p:cNvPr id="22" name="Freeform 3">
                <a:extLst>
                  <a:ext uri="{FF2B5EF4-FFF2-40B4-BE49-F238E27FC236}">
                    <a16:creationId xmlns:a16="http://schemas.microsoft.com/office/drawing/2014/main" id="{51A9C161-4D93-45C4-8F79-30D6F897A9BD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4363326" y="5132304"/>
                <a:ext cx="454025" cy="311150"/>
              </a:xfrm>
              <a:custGeom>
                <a:avLst/>
                <a:gdLst>
                  <a:gd name="T0" fmla="*/ 2147483647 w 461"/>
                  <a:gd name="T1" fmla="*/ 2147483647 h 310"/>
                  <a:gd name="T2" fmla="*/ 2147483647 w 461"/>
                  <a:gd name="T3" fmla="*/ 2147483647 h 310"/>
                  <a:gd name="T4" fmla="*/ 2147483647 w 461"/>
                  <a:gd name="T5" fmla="*/ 2147483647 h 310"/>
                  <a:gd name="T6" fmla="*/ 2147483647 w 461"/>
                  <a:gd name="T7" fmla="*/ 2147483647 h 310"/>
                  <a:gd name="T8" fmla="*/ 2147483647 w 461"/>
                  <a:gd name="T9" fmla="*/ 2147483647 h 310"/>
                  <a:gd name="T10" fmla="*/ 2147483647 w 461"/>
                  <a:gd name="T11" fmla="*/ 2147483647 h 310"/>
                  <a:gd name="T12" fmla="*/ 2147483647 w 461"/>
                  <a:gd name="T13" fmla="*/ 2147483647 h 310"/>
                  <a:gd name="T14" fmla="*/ 2147483647 w 461"/>
                  <a:gd name="T15" fmla="*/ 2147483647 h 310"/>
                  <a:gd name="T16" fmla="*/ 0 w 461"/>
                  <a:gd name="T17" fmla="*/ 2147483647 h 310"/>
                  <a:gd name="T18" fmla="*/ 2147483647 w 461"/>
                  <a:gd name="T19" fmla="*/ 2147483647 h 310"/>
                  <a:gd name="T20" fmla="*/ 2147483647 w 461"/>
                  <a:gd name="T21" fmla="*/ 2147483647 h 310"/>
                  <a:gd name="T22" fmla="*/ 2147483647 w 461"/>
                  <a:gd name="T23" fmla="*/ 2147483647 h 310"/>
                  <a:gd name="T24" fmla="*/ 2147483647 w 461"/>
                  <a:gd name="T25" fmla="*/ 2147483647 h 310"/>
                  <a:gd name="T26" fmla="*/ 2147483647 w 461"/>
                  <a:gd name="T27" fmla="*/ 2147483647 h 310"/>
                  <a:gd name="T28" fmla="*/ 2147483647 w 461"/>
                  <a:gd name="T29" fmla="*/ 2147483647 h 310"/>
                  <a:gd name="T30" fmla="*/ 2147483647 w 461"/>
                  <a:gd name="T31" fmla="*/ 2147483647 h 310"/>
                  <a:gd name="T32" fmla="*/ 2147483647 w 461"/>
                  <a:gd name="T33" fmla="*/ 2147483647 h 310"/>
                  <a:gd name="T34" fmla="*/ 2147483647 w 461"/>
                  <a:gd name="T35" fmla="*/ 2147483647 h 310"/>
                  <a:gd name="T36" fmla="*/ 2147483647 w 461"/>
                  <a:gd name="T37" fmla="*/ 2147483647 h 310"/>
                  <a:gd name="T38" fmla="*/ 2147483647 w 461"/>
                  <a:gd name="T39" fmla="*/ 2147483647 h 310"/>
                  <a:gd name="T40" fmla="*/ 2147483647 w 461"/>
                  <a:gd name="T41" fmla="*/ 2147483647 h 310"/>
                  <a:gd name="T42" fmla="*/ 2147483647 w 461"/>
                  <a:gd name="T43" fmla="*/ 2147483647 h 310"/>
                  <a:gd name="T44" fmla="*/ 2147483647 w 461"/>
                  <a:gd name="T45" fmla="*/ 2147483647 h 310"/>
                  <a:gd name="T46" fmla="*/ 2147483647 w 461"/>
                  <a:gd name="T47" fmla="*/ 2147483647 h 310"/>
                  <a:gd name="T48" fmla="*/ 2147483647 w 461"/>
                  <a:gd name="T49" fmla="*/ 2147483647 h 310"/>
                  <a:gd name="T50" fmla="*/ 2147483647 w 461"/>
                  <a:gd name="T51" fmla="*/ 2147483647 h 310"/>
                  <a:gd name="T52" fmla="*/ 2147483647 w 461"/>
                  <a:gd name="T53" fmla="*/ 2147483647 h 310"/>
                  <a:gd name="T54" fmla="*/ 2147483647 w 461"/>
                  <a:gd name="T55" fmla="*/ 2147483647 h 310"/>
                  <a:gd name="T56" fmla="*/ 2147483647 w 461"/>
                  <a:gd name="T57" fmla="*/ 2147483647 h 310"/>
                  <a:gd name="T58" fmla="*/ 2147483647 w 461"/>
                  <a:gd name="T59" fmla="*/ 2147483647 h 310"/>
                  <a:gd name="T60" fmla="*/ 2147483647 w 461"/>
                  <a:gd name="T61" fmla="*/ 2147483647 h 310"/>
                  <a:gd name="T62" fmla="*/ 2147483647 w 461"/>
                  <a:gd name="T63" fmla="*/ 2147483647 h 310"/>
                  <a:gd name="T64" fmla="*/ 2147483647 w 461"/>
                  <a:gd name="T65" fmla="*/ 2147483647 h 310"/>
                  <a:gd name="T66" fmla="*/ 2147483647 w 461"/>
                  <a:gd name="T67" fmla="*/ 2147483647 h 310"/>
                  <a:gd name="T68" fmla="*/ 2147483647 w 461"/>
                  <a:gd name="T69" fmla="*/ 2147483647 h 310"/>
                  <a:gd name="T70" fmla="*/ 2147483647 w 461"/>
                  <a:gd name="T71" fmla="*/ 2147483647 h 310"/>
                  <a:gd name="T72" fmla="*/ 2147483647 w 461"/>
                  <a:gd name="T73" fmla="*/ 2147483647 h 310"/>
                  <a:gd name="T74" fmla="*/ 2147483647 w 461"/>
                  <a:gd name="T75" fmla="*/ 2147483647 h 310"/>
                  <a:gd name="T76" fmla="*/ 2147483647 w 461"/>
                  <a:gd name="T77" fmla="*/ 2147483647 h 310"/>
                  <a:gd name="T78" fmla="*/ 2147483647 w 461"/>
                  <a:gd name="T79" fmla="*/ 2147483647 h 310"/>
                  <a:gd name="T80" fmla="*/ 2147483647 w 461"/>
                  <a:gd name="T81" fmla="*/ 2147483647 h 310"/>
                  <a:gd name="T82" fmla="*/ 2147483647 w 461"/>
                  <a:gd name="T83" fmla="*/ 2147483647 h 310"/>
                  <a:gd name="T84" fmla="*/ 2147483647 w 461"/>
                  <a:gd name="T85" fmla="*/ 2147483647 h 310"/>
                  <a:gd name="T86" fmla="*/ 2147483647 w 461"/>
                  <a:gd name="T87" fmla="*/ 2147483647 h 310"/>
                  <a:gd name="T88" fmla="*/ 2147483647 w 461"/>
                  <a:gd name="T89" fmla="*/ 2147483647 h 310"/>
                  <a:gd name="T90" fmla="*/ 2147483647 w 461"/>
                  <a:gd name="T91" fmla="*/ 2147483647 h 310"/>
                  <a:gd name="T92" fmla="*/ 2147483647 w 461"/>
                  <a:gd name="T93" fmla="*/ 2147483647 h 310"/>
                  <a:gd name="T94" fmla="*/ 2147483647 w 461"/>
                  <a:gd name="T95" fmla="*/ 2147483647 h 310"/>
                  <a:gd name="T96" fmla="*/ 2147483647 w 461"/>
                  <a:gd name="T97" fmla="*/ 2147483647 h 310"/>
                  <a:gd name="T98" fmla="*/ 2147483647 w 461"/>
                  <a:gd name="T99" fmla="*/ 2147483647 h 310"/>
                  <a:gd name="T100" fmla="*/ 2147483647 w 461"/>
                  <a:gd name="T101" fmla="*/ 2147483647 h 310"/>
                  <a:gd name="T102" fmla="*/ 2147483647 w 461"/>
                  <a:gd name="T103" fmla="*/ 2147483647 h 310"/>
                  <a:gd name="T104" fmla="*/ 2147483647 w 461"/>
                  <a:gd name="T105" fmla="*/ 2147483647 h 310"/>
                  <a:gd name="T106" fmla="*/ 2147483647 w 461"/>
                  <a:gd name="T107" fmla="*/ 2147483647 h 310"/>
                  <a:gd name="T108" fmla="*/ 2147483647 w 461"/>
                  <a:gd name="T109" fmla="*/ 2147483647 h 310"/>
                  <a:gd name="T110" fmla="*/ 2147483647 w 461"/>
                  <a:gd name="T111" fmla="*/ 2147483647 h 310"/>
                  <a:gd name="T112" fmla="*/ 2147483647 w 461"/>
                  <a:gd name="T113" fmla="*/ 2147483647 h 310"/>
                  <a:gd name="T114" fmla="*/ 2147483647 w 461"/>
                  <a:gd name="T115" fmla="*/ 2147483647 h 310"/>
                  <a:gd name="T116" fmla="*/ 2147483647 w 461"/>
                  <a:gd name="T117" fmla="*/ 2147483647 h 310"/>
                  <a:gd name="T118" fmla="*/ 2147483647 w 461"/>
                  <a:gd name="T119" fmla="*/ 2147483647 h 310"/>
                  <a:gd name="T120" fmla="*/ 2147483647 w 461"/>
                  <a:gd name="T121" fmla="*/ 2147483647 h 310"/>
                  <a:gd name="T122" fmla="*/ 2147483647 w 461"/>
                  <a:gd name="T123" fmla="*/ 2147483647 h 310"/>
                  <a:gd name="T124" fmla="*/ 2147483647 w 461"/>
                  <a:gd name="T125" fmla="*/ 2147483647 h 31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461" h="310">
                    <a:moveTo>
                      <a:pt x="449" y="165"/>
                    </a:moveTo>
                    <a:cubicBezTo>
                      <a:pt x="444" y="158"/>
                      <a:pt x="438" y="153"/>
                      <a:pt x="431" y="149"/>
                    </a:cubicBezTo>
                    <a:cubicBezTo>
                      <a:pt x="439" y="138"/>
                      <a:pt x="444" y="125"/>
                      <a:pt x="444" y="111"/>
                    </a:cubicBezTo>
                    <a:cubicBezTo>
                      <a:pt x="444" y="102"/>
                      <a:pt x="442" y="93"/>
                      <a:pt x="438" y="85"/>
                    </a:cubicBezTo>
                    <a:cubicBezTo>
                      <a:pt x="432" y="72"/>
                      <a:pt x="422" y="61"/>
                      <a:pt x="409" y="55"/>
                    </a:cubicBezTo>
                    <a:cubicBezTo>
                      <a:pt x="401" y="51"/>
                      <a:pt x="392" y="49"/>
                      <a:pt x="382" y="49"/>
                    </a:cubicBezTo>
                    <a:cubicBezTo>
                      <a:pt x="348" y="49"/>
                      <a:pt x="321" y="77"/>
                      <a:pt x="321" y="111"/>
                    </a:cubicBezTo>
                    <a:cubicBezTo>
                      <a:pt x="321" y="125"/>
                      <a:pt x="326" y="138"/>
                      <a:pt x="334" y="149"/>
                    </a:cubicBezTo>
                    <a:cubicBezTo>
                      <a:pt x="329" y="151"/>
                      <a:pt x="325" y="155"/>
                      <a:pt x="321" y="158"/>
                    </a:cubicBezTo>
                    <a:cubicBezTo>
                      <a:pt x="320" y="157"/>
                      <a:pt x="319" y="155"/>
                      <a:pt x="318" y="154"/>
                    </a:cubicBezTo>
                    <a:cubicBezTo>
                      <a:pt x="311" y="145"/>
                      <a:pt x="302" y="137"/>
                      <a:pt x="293" y="132"/>
                    </a:cubicBezTo>
                    <a:cubicBezTo>
                      <a:pt x="304" y="118"/>
                      <a:pt x="311" y="100"/>
                      <a:pt x="311" y="80"/>
                    </a:cubicBezTo>
                    <a:cubicBezTo>
                      <a:pt x="311" y="65"/>
                      <a:pt x="307" y="50"/>
                      <a:pt x="299" y="37"/>
                    </a:cubicBezTo>
                    <a:cubicBezTo>
                      <a:pt x="296" y="34"/>
                      <a:pt x="291" y="33"/>
                      <a:pt x="288" y="35"/>
                    </a:cubicBezTo>
                    <a:cubicBezTo>
                      <a:pt x="284" y="37"/>
                      <a:pt x="283" y="42"/>
                      <a:pt x="285" y="46"/>
                    </a:cubicBezTo>
                    <a:cubicBezTo>
                      <a:pt x="292" y="56"/>
                      <a:pt x="295" y="68"/>
                      <a:pt x="295" y="80"/>
                    </a:cubicBezTo>
                    <a:cubicBezTo>
                      <a:pt x="295" y="116"/>
                      <a:pt x="266" y="144"/>
                      <a:pt x="231" y="144"/>
                    </a:cubicBezTo>
                    <a:cubicBezTo>
                      <a:pt x="196" y="144"/>
                      <a:pt x="167" y="116"/>
                      <a:pt x="167" y="80"/>
                    </a:cubicBezTo>
                    <a:cubicBezTo>
                      <a:pt x="167" y="45"/>
                      <a:pt x="196" y="16"/>
                      <a:pt x="231" y="16"/>
                    </a:cubicBezTo>
                    <a:cubicBezTo>
                      <a:pt x="243" y="16"/>
                      <a:pt x="255" y="20"/>
                      <a:pt x="265" y="26"/>
                    </a:cubicBezTo>
                    <a:cubicBezTo>
                      <a:pt x="269" y="28"/>
                      <a:pt x="274" y="27"/>
                      <a:pt x="276" y="24"/>
                    </a:cubicBezTo>
                    <a:cubicBezTo>
                      <a:pt x="279" y="20"/>
                      <a:pt x="278" y="15"/>
                      <a:pt x="274" y="13"/>
                    </a:cubicBezTo>
                    <a:cubicBezTo>
                      <a:pt x="261" y="4"/>
                      <a:pt x="246" y="0"/>
                      <a:pt x="231" y="0"/>
                    </a:cubicBezTo>
                    <a:cubicBezTo>
                      <a:pt x="187" y="0"/>
                      <a:pt x="151" y="36"/>
                      <a:pt x="151" y="80"/>
                    </a:cubicBezTo>
                    <a:cubicBezTo>
                      <a:pt x="151" y="100"/>
                      <a:pt x="158" y="118"/>
                      <a:pt x="169" y="132"/>
                    </a:cubicBezTo>
                    <a:cubicBezTo>
                      <a:pt x="160" y="137"/>
                      <a:pt x="151" y="145"/>
                      <a:pt x="144" y="154"/>
                    </a:cubicBezTo>
                    <a:cubicBezTo>
                      <a:pt x="143" y="155"/>
                      <a:pt x="142" y="157"/>
                      <a:pt x="140" y="159"/>
                    </a:cubicBezTo>
                    <a:cubicBezTo>
                      <a:pt x="137" y="155"/>
                      <a:pt x="132" y="151"/>
                      <a:pt x="128" y="149"/>
                    </a:cubicBezTo>
                    <a:cubicBezTo>
                      <a:pt x="136" y="138"/>
                      <a:pt x="141" y="125"/>
                      <a:pt x="141" y="111"/>
                    </a:cubicBezTo>
                    <a:cubicBezTo>
                      <a:pt x="141" y="102"/>
                      <a:pt x="139" y="93"/>
                      <a:pt x="135" y="85"/>
                    </a:cubicBezTo>
                    <a:cubicBezTo>
                      <a:pt x="129" y="72"/>
                      <a:pt x="118" y="61"/>
                      <a:pt x="105" y="55"/>
                    </a:cubicBezTo>
                    <a:cubicBezTo>
                      <a:pt x="97" y="51"/>
                      <a:pt x="88" y="49"/>
                      <a:pt x="79" y="49"/>
                    </a:cubicBezTo>
                    <a:cubicBezTo>
                      <a:pt x="45" y="49"/>
                      <a:pt x="17" y="77"/>
                      <a:pt x="17" y="111"/>
                    </a:cubicBezTo>
                    <a:cubicBezTo>
                      <a:pt x="17" y="125"/>
                      <a:pt x="22" y="138"/>
                      <a:pt x="30" y="149"/>
                    </a:cubicBezTo>
                    <a:cubicBezTo>
                      <a:pt x="23" y="153"/>
                      <a:pt x="17" y="158"/>
                      <a:pt x="12" y="165"/>
                    </a:cubicBezTo>
                    <a:cubicBezTo>
                      <a:pt x="5" y="174"/>
                      <a:pt x="0" y="186"/>
                      <a:pt x="0" y="198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0" y="276"/>
                      <a:pt x="7" y="284"/>
                      <a:pt x="17" y="284"/>
                    </a:cubicBezTo>
                    <a:cubicBezTo>
                      <a:pt x="128" y="284"/>
                      <a:pt x="128" y="284"/>
                      <a:pt x="128" y="284"/>
                    </a:cubicBezTo>
                    <a:cubicBezTo>
                      <a:pt x="128" y="288"/>
                      <a:pt x="128" y="288"/>
                      <a:pt x="128" y="288"/>
                    </a:cubicBezTo>
                    <a:cubicBezTo>
                      <a:pt x="128" y="300"/>
                      <a:pt x="136" y="310"/>
                      <a:pt x="148" y="310"/>
                    </a:cubicBezTo>
                    <a:cubicBezTo>
                      <a:pt x="314" y="310"/>
                      <a:pt x="314" y="310"/>
                      <a:pt x="314" y="310"/>
                    </a:cubicBezTo>
                    <a:cubicBezTo>
                      <a:pt x="326" y="310"/>
                      <a:pt x="334" y="300"/>
                      <a:pt x="334" y="288"/>
                    </a:cubicBezTo>
                    <a:cubicBezTo>
                      <a:pt x="334" y="284"/>
                      <a:pt x="334" y="284"/>
                      <a:pt x="334" y="284"/>
                    </a:cubicBezTo>
                    <a:cubicBezTo>
                      <a:pt x="444" y="284"/>
                      <a:pt x="444" y="284"/>
                      <a:pt x="444" y="284"/>
                    </a:cubicBezTo>
                    <a:cubicBezTo>
                      <a:pt x="454" y="284"/>
                      <a:pt x="461" y="276"/>
                      <a:pt x="461" y="266"/>
                    </a:cubicBezTo>
                    <a:cubicBezTo>
                      <a:pt x="461" y="198"/>
                      <a:pt x="461" y="198"/>
                      <a:pt x="461" y="198"/>
                    </a:cubicBezTo>
                    <a:cubicBezTo>
                      <a:pt x="461" y="186"/>
                      <a:pt x="456" y="174"/>
                      <a:pt x="449" y="165"/>
                    </a:cubicBezTo>
                    <a:close/>
                    <a:moveTo>
                      <a:pt x="79" y="65"/>
                    </a:moveTo>
                    <a:cubicBezTo>
                      <a:pt x="86" y="65"/>
                      <a:pt x="92" y="67"/>
                      <a:pt x="98" y="70"/>
                    </a:cubicBezTo>
                    <a:cubicBezTo>
                      <a:pt x="108" y="74"/>
                      <a:pt x="116" y="82"/>
                      <a:pt x="120" y="92"/>
                    </a:cubicBezTo>
                    <a:cubicBezTo>
                      <a:pt x="123" y="97"/>
                      <a:pt x="125" y="104"/>
                      <a:pt x="125" y="111"/>
                    </a:cubicBezTo>
                    <a:cubicBezTo>
                      <a:pt x="125" y="125"/>
                      <a:pt x="118" y="137"/>
                      <a:pt x="109" y="146"/>
                    </a:cubicBezTo>
                    <a:cubicBezTo>
                      <a:pt x="108" y="146"/>
                      <a:pt x="107" y="147"/>
                      <a:pt x="106" y="147"/>
                    </a:cubicBezTo>
                    <a:cubicBezTo>
                      <a:pt x="106" y="148"/>
                      <a:pt x="106" y="148"/>
                      <a:pt x="105" y="148"/>
                    </a:cubicBezTo>
                    <a:cubicBezTo>
                      <a:pt x="105" y="149"/>
                      <a:pt x="104" y="149"/>
                      <a:pt x="103" y="150"/>
                    </a:cubicBezTo>
                    <a:cubicBezTo>
                      <a:pt x="103" y="150"/>
                      <a:pt x="102" y="150"/>
                      <a:pt x="102" y="151"/>
                    </a:cubicBezTo>
                    <a:cubicBezTo>
                      <a:pt x="101" y="151"/>
                      <a:pt x="100" y="151"/>
                      <a:pt x="100" y="152"/>
                    </a:cubicBezTo>
                    <a:cubicBezTo>
                      <a:pt x="99" y="152"/>
                      <a:pt x="98" y="152"/>
                      <a:pt x="98" y="153"/>
                    </a:cubicBezTo>
                    <a:cubicBezTo>
                      <a:pt x="97" y="153"/>
                      <a:pt x="97" y="153"/>
                      <a:pt x="96" y="153"/>
                    </a:cubicBezTo>
                    <a:cubicBezTo>
                      <a:pt x="95" y="154"/>
                      <a:pt x="94" y="154"/>
                      <a:pt x="94" y="154"/>
                    </a:cubicBezTo>
                    <a:cubicBezTo>
                      <a:pt x="93" y="154"/>
                      <a:pt x="92" y="155"/>
                      <a:pt x="92" y="155"/>
                    </a:cubicBezTo>
                    <a:cubicBezTo>
                      <a:pt x="91" y="155"/>
                      <a:pt x="90" y="155"/>
                      <a:pt x="89" y="156"/>
                    </a:cubicBezTo>
                    <a:cubicBezTo>
                      <a:pt x="89" y="156"/>
                      <a:pt x="88" y="156"/>
                      <a:pt x="88" y="156"/>
                    </a:cubicBezTo>
                    <a:cubicBezTo>
                      <a:pt x="87" y="156"/>
                      <a:pt x="86" y="156"/>
                      <a:pt x="84" y="156"/>
                    </a:cubicBezTo>
                    <a:cubicBezTo>
                      <a:pt x="84" y="156"/>
                      <a:pt x="84" y="156"/>
                      <a:pt x="83" y="156"/>
                    </a:cubicBezTo>
                    <a:cubicBezTo>
                      <a:pt x="82" y="157"/>
                      <a:pt x="80" y="157"/>
                      <a:pt x="79" y="157"/>
                    </a:cubicBezTo>
                    <a:cubicBezTo>
                      <a:pt x="77" y="157"/>
                      <a:pt x="76" y="157"/>
                      <a:pt x="74" y="156"/>
                    </a:cubicBezTo>
                    <a:cubicBezTo>
                      <a:pt x="74" y="156"/>
                      <a:pt x="74" y="156"/>
                      <a:pt x="73" y="156"/>
                    </a:cubicBezTo>
                    <a:cubicBezTo>
                      <a:pt x="72" y="156"/>
                      <a:pt x="71" y="156"/>
                      <a:pt x="70" y="156"/>
                    </a:cubicBezTo>
                    <a:cubicBezTo>
                      <a:pt x="69" y="156"/>
                      <a:pt x="69" y="156"/>
                      <a:pt x="69" y="156"/>
                    </a:cubicBezTo>
                    <a:cubicBezTo>
                      <a:pt x="68" y="155"/>
                      <a:pt x="67" y="155"/>
                      <a:pt x="66" y="155"/>
                    </a:cubicBezTo>
                    <a:cubicBezTo>
                      <a:pt x="65" y="155"/>
                      <a:pt x="65" y="154"/>
                      <a:pt x="64" y="154"/>
                    </a:cubicBezTo>
                    <a:cubicBezTo>
                      <a:pt x="63" y="154"/>
                      <a:pt x="63" y="154"/>
                      <a:pt x="62" y="153"/>
                    </a:cubicBezTo>
                    <a:cubicBezTo>
                      <a:pt x="61" y="153"/>
                      <a:pt x="61" y="153"/>
                      <a:pt x="60" y="153"/>
                    </a:cubicBezTo>
                    <a:cubicBezTo>
                      <a:pt x="59" y="152"/>
                      <a:pt x="59" y="152"/>
                      <a:pt x="58" y="152"/>
                    </a:cubicBezTo>
                    <a:cubicBezTo>
                      <a:pt x="57" y="151"/>
                      <a:pt x="57" y="151"/>
                      <a:pt x="56" y="151"/>
                    </a:cubicBezTo>
                    <a:cubicBezTo>
                      <a:pt x="56" y="150"/>
                      <a:pt x="55" y="150"/>
                      <a:pt x="55" y="150"/>
                    </a:cubicBezTo>
                    <a:cubicBezTo>
                      <a:pt x="54" y="149"/>
                      <a:pt x="53" y="149"/>
                      <a:pt x="52" y="148"/>
                    </a:cubicBezTo>
                    <a:cubicBezTo>
                      <a:pt x="52" y="148"/>
                      <a:pt x="52" y="148"/>
                      <a:pt x="51" y="147"/>
                    </a:cubicBezTo>
                    <a:cubicBezTo>
                      <a:pt x="51" y="147"/>
                      <a:pt x="50" y="146"/>
                      <a:pt x="49" y="146"/>
                    </a:cubicBezTo>
                    <a:cubicBezTo>
                      <a:pt x="39" y="137"/>
                      <a:pt x="33" y="125"/>
                      <a:pt x="33" y="111"/>
                    </a:cubicBezTo>
                    <a:cubicBezTo>
                      <a:pt x="33" y="86"/>
                      <a:pt x="54" y="65"/>
                      <a:pt x="79" y="65"/>
                    </a:cubicBezTo>
                    <a:close/>
                    <a:moveTo>
                      <a:pt x="129" y="189"/>
                    </a:moveTo>
                    <a:cubicBezTo>
                      <a:pt x="128" y="190"/>
                      <a:pt x="128" y="191"/>
                      <a:pt x="128" y="192"/>
                    </a:cubicBezTo>
                    <a:cubicBezTo>
                      <a:pt x="128" y="194"/>
                      <a:pt x="128" y="195"/>
                      <a:pt x="128" y="196"/>
                    </a:cubicBezTo>
                    <a:cubicBezTo>
                      <a:pt x="128" y="196"/>
                      <a:pt x="128" y="196"/>
                      <a:pt x="128" y="196"/>
                    </a:cubicBezTo>
                    <a:cubicBezTo>
                      <a:pt x="128" y="268"/>
                      <a:pt x="128" y="268"/>
                      <a:pt x="128" y="268"/>
                    </a:cubicBezTo>
                    <a:cubicBezTo>
                      <a:pt x="43" y="268"/>
                      <a:pt x="43" y="268"/>
                      <a:pt x="43" y="268"/>
                    </a:cubicBezTo>
                    <a:cubicBezTo>
                      <a:pt x="43" y="206"/>
                      <a:pt x="43" y="206"/>
                      <a:pt x="43" y="206"/>
                    </a:cubicBezTo>
                    <a:cubicBezTo>
                      <a:pt x="43" y="202"/>
                      <a:pt x="39" y="198"/>
                      <a:pt x="35" y="198"/>
                    </a:cubicBezTo>
                    <a:cubicBezTo>
                      <a:pt x="31" y="198"/>
                      <a:pt x="27" y="202"/>
                      <a:pt x="27" y="206"/>
                    </a:cubicBezTo>
                    <a:cubicBezTo>
                      <a:pt x="27" y="268"/>
                      <a:pt x="27" y="268"/>
                      <a:pt x="2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6" y="268"/>
                      <a:pt x="16" y="267"/>
                      <a:pt x="16" y="266"/>
                    </a:cubicBezTo>
                    <a:cubicBezTo>
                      <a:pt x="16" y="198"/>
                      <a:pt x="16" y="198"/>
                      <a:pt x="16" y="198"/>
                    </a:cubicBezTo>
                    <a:cubicBezTo>
                      <a:pt x="16" y="191"/>
                      <a:pt x="19" y="182"/>
                      <a:pt x="25" y="174"/>
                    </a:cubicBezTo>
                    <a:cubicBezTo>
                      <a:pt x="30" y="168"/>
                      <a:pt x="36" y="163"/>
                      <a:pt x="42" y="160"/>
                    </a:cubicBezTo>
                    <a:cubicBezTo>
                      <a:pt x="42" y="161"/>
                      <a:pt x="42" y="161"/>
                      <a:pt x="43" y="161"/>
                    </a:cubicBezTo>
                    <a:cubicBezTo>
                      <a:pt x="44" y="162"/>
                      <a:pt x="45" y="162"/>
                      <a:pt x="46" y="163"/>
                    </a:cubicBezTo>
                    <a:cubicBezTo>
                      <a:pt x="46" y="163"/>
                      <a:pt x="47" y="164"/>
                      <a:pt x="47" y="164"/>
                    </a:cubicBezTo>
                    <a:cubicBezTo>
                      <a:pt x="48" y="164"/>
                      <a:pt x="49" y="165"/>
                      <a:pt x="50" y="166"/>
                    </a:cubicBezTo>
                    <a:cubicBezTo>
                      <a:pt x="50" y="166"/>
                      <a:pt x="51" y="166"/>
                      <a:pt x="51" y="166"/>
                    </a:cubicBezTo>
                    <a:cubicBezTo>
                      <a:pt x="53" y="167"/>
                      <a:pt x="55" y="168"/>
                      <a:pt x="57" y="169"/>
                    </a:cubicBezTo>
                    <a:cubicBezTo>
                      <a:pt x="58" y="169"/>
                      <a:pt x="59" y="169"/>
                      <a:pt x="60" y="170"/>
                    </a:cubicBezTo>
                    <a:cubicBezTo>
                      <a:pt x="60" y="170"/>
                      <a:pt x="61" y="170"/>
                      <a:pt x="62" y="170"/>
                    </a:cubicBezTo>
                    <a:cubicBezTo>
                      <a:pt x="63" y="171"/>
                      <a:pt x="64" y="171"/>
                      <a:pt x="65" y="171"/>
                    </a:cubicBezTo>
                    <a:cubicBezTo>
                      <a:pt x="66" y="171"/>
                      <a:pt x="67" y="171"/>
                      <a:pt x="67" y="172"/>
                    </a:cubicBezTo>
                    <a:cubicBezTo>
                      <a:pt x="69" y="172"/>
                      <a:pt x="70" y="172"/>
                      <a:pt x="71" y="172"/>
                    </a:cubicBezTo>
                    <a:cubicBezTo>
                      <a:pt x="72" y="172"/>
                      <a:pt x="72" y="172"/>
                      <a:pt x="73" y="172"/>
                    </a:cubicBezTo>
                    <a:cubicBezTo>
                      <a:pt x="75" y="173"/>
                      <a:pt x="77" y="173"/>
                      <a:pt x="79" y="173"/>
                    </a:cubicBezTo>
                    <a:cubicBezTo>
                      <a:pt x="81" y="173"/>
                      <a:pt x="83" y="173"/>
                      <a:pt x="85" y="172"/>
                    </a:cubicBezTo>
                    <a:cubicBezTo>
                      <a:pt x="85" y="172"/>
                      <a:pt x="86" y="172"/>
                      <a:pt x="86" y="172"/>
                    </a:cubicBezTo>
                    <a:cubicBezTo>
                      <a:pt x="88" y="172"/>
                      <a:pt x="89" y="172"/>
                      <a:pt x="90" y="172"/>
                    </a:cubicBezTo>
                    <a:cubicBezTo>
                      <a:pt x="91" y="171"/>
                      <a:pt x="92" y="171"/>
                      <a:pt x="92" y="171"/>
                    </a:cubicBezTo>
                    <a:cubicBezTo>
                      <a:pt x="94" y="171"/>
                      <a:pt x="95" y="171"/>
                      <a:pt x="96" y="170"/>
                    </a:cubicBezTo>
                    <a:cubicBezTo>
                      <a:pt x="96" y="170"/>
                      <a:pt x="97" y="170"/>
                      <a:pt x="98" y="170"/>
                    </a:cubicBezTo>
                    <a:cubicBezTo>
                      <a:pt x="99" y="169"/>
                      <a:pt x="100" y="169"/>
                      <a:pt x="101" y="169"/>
                    </a:cubicBezTo>
                    <a:cubicBezTo>
                      <a:pt x="103" y="168"/>
                      <a:pt x="105" y="167"/>
                      <a:pt x="107" y="166"/>
                    </a:cubicBezTo>
                    <a:cubicBezTo>
                      <a:pt x="107" y="166"/>
                      <a:pt x="108" y="166"/>
                      <a:pt x="108" y="166"/>
                    </a:cubicBezTo>
                    <a:cubicBezTo>
                      <a:pt x="109" y="165"/>
                      <a:pt x="110" y="164"/>
                      <a:pt x="111" y="164"/>
                    </a:cubicBezTo>
                    <a:cubicBezTo>
                      <a:pt x="111" y="164"/>
                      <a:pt x="112" y="163"/>
                      <a:pt x="112" y="163"/>
                    </a:cubicBezTo>
                    <a:cubicBezTo>
                      <a:pt x="113" y="162"/>
                      <a:pt x="114" y="162"/>
                      <a:pt x="115" y="161"/>
                    </a:cubicBezTo>
                    <a:cubicBezTo>
                      <a:pt x="115" y="161"/>
                      <a:pt x="116" y="161"/>
                      <a:pt x="116" y="160"/>
                    </a:cubicBezTo>
                    <a:cubicBezTo>
                      <a:pt x="122" y="163"/>
                      <a:pt x="128" y="168"/>
                      <a:pt x="133" y="174"/>
                    </a:cubicBezTo>
                    <a:cubicBezTo>
                      <a:pt x="131" y="179"/>
                      <a:pt x="129" y="184"/>
                      <a:pt x="129" y="189"/>
                    </a:cubicBezTo>
                    <a:close/>
                    <a:moveTo>
                      <a:pt x="318" y="288"/>
                    </a:moveTo>
                    <a:cubicBezTo>
                      <a:pt x="318" y="292"/>
                      <a:pt x="316" y="294"/>
                      <a:pt x="314" y="294"/>
                    </a:cubicBezTo>
                    <a:cubicBezTo>
                      <a:pt x="298" y="294"/>
                      <a:pt x="298" y="294"/>
                      <a:pt x="298" y="294"/>
                    </a:cubicBezTo>
                    <a:cubicBezTo>
                      <a:pt x="298" y="196"/>
                      <a:pt x="298" y="196"/>
                      <a:pt x="298" y="196"/>
                    </a:cubicBezTo>
                    <a:cubicBezTo>
                      <a:pt x="298" y="191"/>
                      <a:pt x="294" y="188"/>
                      <a:pt x="290" y="188"/>
                    </a:cubicBezTo>
                    <a:cubicBezTo>
                      <a:pt x="285" y="188"/>
                      <a:pt x="282" y="191"/>
                      <a:pt x="282" y="196"/>
                    </a:cubicBezTo>
                    <a:cubicBezTo>
                      <a:pt x="282" y="294"/>
                      <a:pt x="282" y="294"/>
                      <a:pt x="282" y="294"/>
                    </a:cubicBezTo>
                    <a:cubicBezTo>
                      <a:pt x="180" y="294"/>
                      <a:pt x="180" y="294"/>
                      <a:pt x="180" y="294"/>
                    </a:cubicBezTo>
                    <a:cubicBezTo>
                      <a:pt x="180" y="196"/>
                      <a:pt x="180" y="196"/>
                      <a:pt x="180" y="196"/>
                    </a:cubicBezTo>
                    <a:cubicBezTo>
                      <a:pt x="180" y="191"/>
                      <a:pt x="177" y="188"/>
                      <a:pt x="172" y="188"/>
                    </a:cubicBezTo>
                    <a:cubicBezTo>
                      <a:pt x="168" y="188"/>
                      <a:pt x="164" y="191"/>
                      <a:pt x="164" y="196"/>
                    </a:cubicBezTo>
                    <a:cubicBezTo>
                      <a:pt x="164" y="294"/>
                      <a:pt x="164" y="294"/>
                      <a:pt x="164" y="294"/>
                    </a:cubicBezTo>
                    <a:cubicBezTo>
                      <a:pt x="148" y="294"/>
                      <a:pt x="148" y="294"/>
                      <a:pt x="148" y="294"/>
                    </a:cubicBezTo>
                    <a:cubicBezTo>
                      <a:pt x="147" y="294"/>
                      <a:pt x="144" y="292"/>
                      <a:pt x="144" y="288"/>
                    </a:cubicBezTo>
                    <a:cubicBezTo>
                      <a:pt x="144" y="276"/>
                      <a:pt x="144" y="276"/>
                      <a:pt x="144" y="276"/>
                    </a:cubicBezTo>
                    <a:cubicBezTo>
                      <a:pt x="144" y="276"/>
                      <a:pt x="144" y="276"/>
                      <a:pt x="144" y="276"/>
                    </a:cubicBezTo>
                    <a:cubicBezTo>
                      <a:pt x="144" y="196"/>
                      <a:pt x="144" y="196"/>
                      <a:pt x="144" y="196"/>
                    </a:cubicBezTo>
                    <a:cubicBezTo>
                      <a:pt x="144" y="196"/>
                      <a:pt x="144" y="196"/>
                      <a:pt x="144" y="196"/>
                    </a:cubicBezTo>
                    <a:cubicBezTo>
                      <a:pt x="144" y="195"/>
                      <a:pt x="144" y="193"/>
                      <a:pt x="144" y="192"/>
                    </a:cubicBezTo>
                    <a:cubicBezTo>
                      <a:pt x="144" y="192"/>
                      <a:pt x="144" y="191"/>
                      <a:pt x="145" y="191"/>
                    </a:cubicBezTo>
                    <a:cubicBezTo>
                      <a:pt x="145" y="190"/>
                      <a:pt x="145" y="188"/>
                      <a:pt x="145" y="187"/>
                    </a:cubicBezTo>
                    <a:cubicBezTo>
                      <a:pt x="145" y="187"/>
                      <a:pt x="145" y="187"/>
                      <a:pt x="146" y="186"/>
                    </a:cubicBezTo>
                    <a:cubicBezTo>
                      <a:pt x="146" y="185"/>
                      <a:pt x="146" y="184"/>
                      <a:pt x="147" y="182"/>
                    </a:cubicBezTo>
                    <a:cubicBezTo>
                      <a:pt x="147" y="182"/>
                      <a:pt x="147" y="182"/>
                      <a:pt x="147" y="181"/>
                    </a:cubicBezTo>
                    <a:cubicBezTo>
                      <a:pt x="148" y="180"/>
                      <a:pt x="148" y="178"/>
                      <a:pt x="149" y="177"/>
                    </a:cubicBezTo>
                    <a:cubicBezTo>
                      <a:pt x="149" y="177"/>
                      <a:pt x="149" y="177"/>
                      <a:pt x="149" y="177"/>
                    </a:cubicBezTo>
                    <a:cubicBezTo>
                      <a:pt x="151" y="172"/>
                      <a:pt x="154" y="167"/>
                      <a:pt x="157" y="163"/>
                    </a:cubicBezTo>
                    <a:cubicBezTo>
                      <a:pt x="164" y="154"/>
                      <a:pt x="173" y="147"/>
                      <a:pt x="182" y="144"/>
                    </a:cubicBezTo>
                    <a:cubicBezTo>
                      <a:pt x="195" y="154"/>
                      <a:pt x="212" y="160"/>
                      <a:pt x="231" y="160"/>
                    </a:cubicBezTo>
                    <a:cubicBezTo>
                      <a:pt x="250" y="160"/>
                      <a:pt x="267" y="154"/>
                      <a:pt x="280" y="143"/>
                    </a:cubicBezTo>
                    <a:cubicBezTo>
                      <a:pt x="289" y="147"/>
                      <a:pt x="298" y="154"/>
                      <a:pt x="305" y="163"/>
                    </a:cubicBezTo>
                    <a:cubicBezTo>
                      <a:pt x="308" y="167"/>
                      <a:pt x="311" y="172"/>
                      <a:pt x="313" y="176"/>
                    </a:cubicBezTo>
                    <a:cubicBezTo>
                      <a:pt x="314" y="178"/>
                      <a:pt x="314" y="179"/>
                      <a:pt x="315" y="181"/>
                    </a:cubicBezTo>
                    <a:cubicBezTo>
                      <a:pt x="315" y="181"/>
                      <a:pt x="315" y="182"/>
                      <a:pt x="316" y="182"/>
                    </a:cubicBezTo>
                    <a:cubicBezTo>
                      <a:pt x="316" y="183"/>
                      <a:pt x="316" y="184"/>
                      <a:pt x="317" y="186"/>
                    </a:cubicBezTo>
                    <a:cubicBezTo>
                      <a:pt x="317" y="186"/>
                      <a:pt x="317" y="187"/>
                      <a:pt x="317" y="187"/>
                    </a:cubicBezTo>
                    <a:cubicBezTo>
                      <a:pt x="317" y="188"/>
                      <a:pt x="318" y="190"/>
                      <a:pt x="318" y="191"/>
                    </a:cubicBezTo>
                    <a:cubicBezTo>
                      <a:pt x="318" y="191"/>
                      <a:pt x="318" y="191"/>
                      <a:pt x="318" y="192"/>
                    </a:cubicBezTo>
                    <a:cubicBezTo>
                      <a:pt x="318" y="193"/>
                      <a:pt x="318" y="195"/>
                      <a:pt x="318" y="196"/>
                    </a:cubicBezTo>
                    <a:cubicBezTo>
                      <a:pt x="318" y="276"/>
                      <a:pt x="318" y="276"/>
                      <a:pt x="318" y="276"/>
                    </a:cubicBezTo>
                    <a:cubicBezTo>
                      <a:pt x="318" y="276"/>
                      <a:pt x="318" y="276"/>
                      <a:pt x="318" y="276"/>
                    </a:cubicBezTo>
                    <a:lnTo>
                      <a:pt x="318" y="288"/>
                    </a:lnTo>
                    <a:close/>
                    <a:moveTo>
                      <a:pt x="382" y="65"/>
                    </a:moveTo>
                    <a:cubicBezTo>
                      <a:pt x="389" y="65"/>
                      <a:pt x="396" y="67"/>
                      <a:pt x="402" y="70"/>
                    </a:cubicBezTo>
                    <a:cubicBezTo>
                      <a:pt x="412" y="74"/>
                      <a:pt x="419" y="82"/>
                      <a:pt x="424" y="92"/>
                    </a:cubicBezTo>
                    <a:cubicBezTo>
                      <a:pt x="427" y="97"/>
                      <a:pt x="428" y="104"/>
                      <a:pt x="428" y="111"/>
                    </a:cubicBezTo>
                    <a:cubicBezTo>
                      <a:pt x="428" y="125"/>
                      <a:pt x="422" y="137"/>
                      <a:pt x="412" y="146"/>
                    </a:cubicBezTo>
                    <a:cubicBezTo>
                      <a:pt x="411" y="146"/>
                      <a:pt x="411" y="147"/>
                      <a:pt x="410" y="147"/>
                    </a:cubicBezTo>
                    <a:cubicBezTo>
                      <a:pt x="410" y="148"/>
                      <a:pt x="409" y="148"/>
                      <a:pt x="409" y="148"/>
                    </a:cubicBezTo>
                    <a:cubicBezTo>
                      <a:pt x="408" y="149"/>
                      <a:pt x="407" y="149"/>
                      <a:pt x="407" y="150"/>
                    </a:cubicBezTo>
                    <a:cubicBezTo>
                      <a:pt x="406" y="150"/>
                      <a:pt x="406" y="150"/>
                      <a:pt x="405" y="151"/>
                    </a:cubicBezTo>
                    <a:cubicBezTo>
                      <a:pt x="405" y="151"/>
                      <a:pt x="404" y="151"/>
                      <a:pt x="403" y="152"/>
                    </a:cubicBezTo>
                    <a:cubicBezTo>
                      <a:pt x="403" y="152"/>
                      <a:pt x="402" y="152"/>
                      <a:pt x="401" y="153"/>
                    </a:cubicBezTo>
                    <a:cubicBezTo>
                      <a:pt x="401" y="153"/>
                      <a:pt x="400" y="153"/>
                      <a:pt x="399" y="153"/>
                    </a:cubicBezTo>
                    <a:cubicBezTo>
                      <a:pt x="399" y="154"/>
                      <a:pt x="398" y="154"/>
                      <a:pt x="397" y="154"/>
                    </a:cubicBezTo>
                    <a:cubicBezTo>
                      <a:pt x="397" y="154"/>
                      <a:pt x="396" y="155"/>
                      <a:pt x="396" y="155"/>
                    </a:cubicBezTo>
                    <a:cubicBezTo>
                      <a:pt x="395" y="155"/>
                      <a:pt x="394" y="155"/>
                      <a:pt x="393" y="156"/>
                    </a:cubicBezTo>
                    <a:cubicBezTo>
                      <a:pt x="392" y="156"/>
                      <a:pt x="392" y="156"/>
                      <a:pt x="391" y="156"/>
                    </a:cubicBezTo>
                    <a:cubicBezTo>
                      <a:pt x="390" y="156"/>
                      <a:pt x="389" y="156"/>
                      <a:pt x="388" y="156"/>
                    </a:cubicBezTo>
                    <a:cubicBezTo>
                      <a:pt x="388" y="156"/>
                      <a:pt x="387" y="156"/>
                      <a:pt x="387" y="156"/>
                    </a:cubicBezTo>
                    <a:cubicBezTo>
                      <a:pt x="385" y="157"/>
                      <a:pt x="384" y="157"/>
                      <a:pt x="382" y="157"/>
                    </a:cubicBezTo>
                    <a:cubicBezTo>
                      <a:pt x="382" y="157"/>
                      <a:pt x="382" y="157"/>
                      <a:pt x="382" y="157"/>
                    </a:cubicBezTo>
                    <a:cubicBezTo>
                      <a:pt x="381" y="157"/>
                      <a:pt x="379" y="157"/>
                      <a:pt x="378" y="156"/>
                    </a:cubicBezTo>
                    <a:cubicBezTo>
                      <a:pt x="378" y="156"/>
                      <a:pt x="377" y="156"/>
                      <a:pt x="377" y="156"/>
                    </a:cubicBezTo>
                    <a:cubicBezTo>
                      <a:pt x="376" y="156"/>
                      <a:pt x="375" y="156"/>
                      <a:pt x="374" y="156"/>
                    </a:cubicBezTo>
                    <a:cubicBezTo>
                      <a:pt x="373" y="156"/>
                      <a:pt x="373" y="156"/>
                      <a:pt x="372" y="155"/>
                    </a:cubicBezTo>
                    <a:cubicBezTo>
                      <a:pt x="371" y="155"/>
                      <a:pt x="370" y="155"/>
                      <a:pt x="369" y="155"/>
                    </a:cubicBezTo>
                    <a:cubicBezTo>
                      <a:pt x="369" y="155"/>
                      <a:pt x="368" y="154"/>
                      <a:pt x="368" y="154"/>
                    </a:cubicBezTo>
                    <a:cubicBezTo>
                      <a:pt x="367" y="154"/>
                      <a:pt x="366" y="154"/>
                      <a:pt x="365" y="153"/>
                    </a:cubicBezTo>
                    <a:cubicBezTo>
                      <a:pt x="365" y="153"/>
                      <a:pt x="364" y="153"/>
                      <a:pt x="363" y="153"/>
                    </a:cubicBezTo>
                    <a:cubicBezTo>
                      <a:pt x="363" y="152"/>
                      <a:pt x="362" y="152"/>
                      <a:pt x="362" y="152"/>
                    </a:cubicBezTo>
                    <a:cubicBezTo>
                      <a:pt x="361" y="151"/>
                      <a:pt x="360" y="151"/>
                      <a:pt x="360" y="151"/>
                    </a:cubicBezTo>
                    <a:cubicBezTo>
                      <a:pt x="359" y="150"/>
                      <a:pt x="359" y="150"/>
                      <a:pt x="358" y="150"/>
                    </a:cubicBezTo>
                    <a:cubicBezTo>
                      <a:pt x="357" y="149"/>
                      <a:pt x="357" y="149"/>
                      <a:pt x="356" y="148"/>
                    </a:cubicBezTo>
                    <a:cubicBezTo>
                      <a:pt x="356" y="148"/>
                      <a:pt x="355" y="148"/>
                      <a:pt x="355" y="148"/>
                    </a:cubicBezTo>
                    <a:cubicBezTo>
                      <a:pt x="354" y="147"/>
                      <a:pt x="353" y="146"/>
                      <a:pt x="353" y="146"/>
                    </a:cubicBezTo>
                    <a:cubicBezTo>
                      <a:pt x="343" y="137"/>
                      <a:pt x="337" y="125"/>
                      <a:pt x="337" y="111"/>
                    </a:cubicBezTo>
                    <a:cubicBezTo>
                      <a:pt x="337" y="86"/>
                      <a:pt x="357" y="65"/>
                      <a:pt x="382" y="65"/>
                    </a:cubicBezTo>
                    <a:close/>
                    <a:moveTo>
                      <a:pt x="445" y="266"/>
                    </a:moveTo>
                    <a:cubicBezTo>
                      <a:pt x="445" y="267"/>
                      <a:pt x="445" y="268"/>
                      <a:pt x="445" y="268"/>
                    </a:cubicBezTo>
                    <a:cubicBezTo>
                      <a:pt x="444" y="268"/>
                      <a:pt x="444" y="268"/>
                      <a:pt x="444" y="268"/>
                    </a:cubicBezTo>
                    <a:cubicBezTo>
                      <a:pt x="434" y="268"/>
                      <a:pt x="434" y="268"/>
                      <a:pt x="434" y="268"/>
                    </a:cubicBezTo>
                    <a:cubicBezTo>
                      <a:pt x="434" y="206"/>
                      <a:pt x="434" y="206"/>
                      <a:pt x="434" y="206"/>
                    </a:cubicBezTo>
                    <a:cubicBezTo>
                      <a:pt x="434" y="202"/>
                      <a:pt x="431" y="198"/>
                      <a:pt x="426" y="198"/>
                    </a:cubicBezTo>
                    <a:cubicBezTo>
                      <a:pt x="422" y="198"/>
                      <a:pt x="418" y="202"/>
                      <a:pt x="418" y="206"/>
                    </a:cubicBezTo>
                    <a:cubicBezTo>
                      <a:pt x="418" y="268"/>
                      <a:pt x="418" y="268"/>
                      <a:pt x="418" y="268"/>
                    </a:cubicBezTo>
                    <a:cubicBezTo>
                      <a:pt x="334" y="268"/>
                      <a:pt x="334" y="268"/>
                      <a:pt x="334" y="268"/>
                    </a:cubicBezTo>
                    <a:cubicBezTo>
                      <a:pt x="334" y="264"/>
                      <a:pt x="334" y="264"/>
                      <a:pt x="334" y="264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4"/>
                      <a:pt x="334" y="193"/>
                      <a:pt x="334" y="191"/>
                    </a:cubicBezTo>
                    <a:cubicBezTo>
                      <a:pt x="334" y="190"/>
                      <a:pt x="334" y="189"/>
                      <a:pt x="333" y="188"/>
                    </a:cubicBezTo>
                    <a:cubicBezTo>
                      <a:pt x="333" y="187"/>
                      <a:pt x="333" y="186"/>
                      <a:pt x="333" y="185"/>
                    </a:cubicBezTo>
                    <a:cubicBezTo>
                      <a:pt x="333" y="184"/>
                      <a:pt x="333" y="183"/>
                      <a:pt x="332" y="183"/>
                    </a:cubicBezTo>
                    <a:cubicBezTo>
                      <a:pt x="332" y="182"/>
                      <a:pt x="332" y="180"/>
                      <a:pt x="331" y="179"/>
                    </a:cubicBezTo>
                    <a:cubicBezTo>
                      <a:pt x="331" y="179"/>
                      <a:pt x="331" y="178"/>
                      <a:pt x="331" y="178"/>
                    </a:cubicBezTo>
                    <a:cubicBezTo>
                      <a:pt x="330" y="176"/>
                      <a:pt x="330" y="175"/>
                      <a:pt x="329" y="174"/>
                    </a:cubicBezTo>
                    <a:cubicBezTo>
                      <a:pt x="329" y="174"/>
                      <a:pt x="329" y="173"/>
                      <a:pt x="329" y="173"/>
                    </a:cubicBezTo>
                    <a:cubicBezTo>
                      <a:pt x="334" y="168"/>
                      <a:pt x="340" y="163"/>
                      <a:pt x="346" y="160"/>
                    </a:cubicBezTo>
                    <a:cubicBezTo>
                      <a:pt x="346" y="161"/>
                      <a:pt x="346" y="161"/>
                      <a:pt x="346" y="161"/>
                    </a:cubicBezTo>
                    <a:cubicBezTo>
                      <a:pt x="347" y="162"/>
                      <a:pt x="348" y="162"/>
                      <a:pt x="349" y="163"/>
                    </a:cubicBezTo>
                    <a:cubicBezTo>
                      <a:pt x="350" y="163"/>
                      <a:pt x="350" y="164"/>
                      <a:pt x="351" y="164"/>
                    </a:cubicBezTo>
                    <a:cubicBezTo>
                      <a:pt x="352" y="164"/>
                      <a:pt x="353" y="165"/>
                      <a:pt x="354" y="166"/>
                    </a:cubicBezTo>
                    <a:cubicBezTo>
                      <a:pt x="354" y="166"/>
                      <a:pt x="355" y="166"/>
                      <a:pt x="355" y="166"/>
                    </a:cubicBezTo>
                    <a:cubicBezTo>
                      <a:pt x="357" y="167"/>
                      <a:pt x="359" y="168"/>
                      <a:pt x="360" y="169"/>
                    </a:cubicBezTo>
                    <a:cubicBezTo>
                      <a:pt x="361" y="169"/>
                      <a:pt x="362" y="169"/>
                      <a:pt x="363" y="170"/>
                    </a:cubicBezTo>
                    <a:cubicBezTo>
                      <a:pt x="364" y="170"/>
                      <a:pt x="365" y="170"/>
                      <a:pt x="366" y="170"/>
                    </a:cubicBezTo>
                    <a:cubicBezTo>
                      <a:pt x="367" y="171"/>
                      <a:pt x="368" y="171"/>
                      <a:pt x="369" y="171"/>
                    </a:cubicBezTo>
                    <a:cubicBezTo>
                      <a:pt x="370" y="171"/>
                      <a:pt x="370" y="171"/>
                      <a:pt x="371" y="172"/>
                    </a:cubicBezTo>
                    <a:cubicBezTo>
                      <a:pt x="372" y="172"/>
                      <a:pt x="374" y="172"/>
                      <a:pt x="375" y="172"/>
                    </a:cubicBezTo>
                    <a:cubicBezTo>
                      <a:pt x="375" y="172"/>
                      <a:pt x="376" y="172"/>
                      <a:pt x="377" y="172"/>
                    </a:cubicBezTo>
                    <a:cubicBezTo>
                      <a:pt x="379" y="173"/>
                      <a:pt x="380" y="173"/>
                      <a:pt x="382" y="173"/>
                    </a:cubicBezTo>
                    <a:cubicBezTo>
                      <a:pt x="382" y="173"/>
                      <a:pt x="382" y="173"/>
                      <a:pt x="382" y="173"/>
                    </a:cubicBezTo>
                    <a:cubicBezTo>
                      <a:pt x="384" y="173"/>
                      <a:pt x="386" y="173"/>
                      <a:pt x="388" y="172"/>
                    </a:cubicBezTo>
                    <a:cubicBezTo>
                      <a:pt x="389" y="172"/>
                      <a:pt x="389" y="172"/>
                      <a:pt x="390" y="172"/>
                    </a:cubicBezTo>
                    <a:cubicBezTo>
                      <a:pt x="391" y="172"/>
                      <a:pt x="393" y="172"/>
                      <a:pt x="394" y="172"/>
                    </a:cubicBezTo>
                    <a:cubicBezTo>
                      <a:pt x="395" y="171"/>
                      <a:pt x="395" y="171"/>
                      <a:pt x="396" y="171"/>
                    </a:cubicBezTo>
                    <a:cubicBezTo>
                      <a:pt x="397" y="171"/>
                      <a:pt x="398" y="171"/>
                      <a:pt x="399" y="170"/>
                    </a:cubicBezTo>
                    <a:cubicBezTo>
                      <a:pt x="400" y="170"/>
                      <a:pt x="401" y="170"/>
                      <a:pt x="402" y="170"/>
                    </a:cubicBezTo>
                    <a:cubicBezTo>
                      <a:pt x="402" y="169"/>
                      <a:pt x="403" y="169"/>
                      <a:pt x="404" y="169"/>
                    </a:cubicBezTo>
                    <a:cubicBezTo>
                      <a:pt x="408" y="167"/>
                      <a:pt x="411" y="166"/>
                      <a:pt x="414" y="164"/>
                    </a:cubicBezTo>
                    <a:cubicBezTo>
                      <a:pt x="415" y="163"/>
                      <a:pt x="415" y="163"/>
                      <a:pt x="416" y="163"/>
                    </a:cubicBezTo>
                    <a:cubicBezTo>
                      <a:pt x="417" y="162"/>
                      <a:pt x="418" y="162"/>
                      <a:pt x="419" y="161"/>
                    </a:cubicBezTo>
                    <a:cubicBezTo>
                      <a:pt x="419" y="161"/>
                      <a:pt x="419" y="161"/>
                      <a:pt x="419" y="160"/>
                    </a:cubicBezTo>
                    <a:cubicBezTo>
                      <a:pt x="425" y="163"/>
                      <a:pt x="431" y="168"/>
                      <a:pt x="436" y="174"/>
                    </a:cubicBezTo>
                    <a:cubicBezTo>
                      <a:pt x="442" y="182"/>
                      <a:pt x="445" y="191"/>
                      <a:pt x="445" y="198"/>
                    </a:cubicBezTo>
                    <a:lnTo>
                      <a:pt x="445" y="266"/>
                    </a:lnTo>
                    <a:close/>
                  </a:path>
                </a:pathLst>
              </a:custGeom>
              <a:solidFill>
                <a:srgbClr val="0B1749"/>
              </a:solidFill>
              <a:ln>
                <a:noFill/>
              </a:ln>
            </p:spPr>
            <p:txBody>
              <a:bodyPr/>
              <a:lstStyle/>
              <a:p>
                <a:pPr defTabSz="235974">
                  <a:defRPr/>
                </a:pPr>
                <a:endParaRPr lang="en-US" sz="464" kern="0">
                  <a:solidFill>
                    <a:srgbClr val="58585A"/>
                  </a:solidFill>
                  <a:latin typeface="Verdana"/>
                  <a:ea typeface="標楷體" pitchFamily="65" charset="-120"/>
                  <a:cs typeface="Arial" pitchFamily="34" charset="0"/>
                </a:endParaRPr>
              </a:p>
            </p:txBody>
          </p:sp>
          <p:sp>
            <p:nvSpPr>
              <p:cNvPr id="23" name="Freeform 3">
                <a:extLst>
                  <a:ext uri="{FF2B5EF4-FFF2-40B4-BE49-F238E27FC236}">
                    <a16:creationId xmlns:a16="http://schemas.microsoft.com/office/drawing/2014/main" id="{71BB5F58-0ECD-41D2-9626-0DA8A6C1C5EF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6674726" y="4917992"/>
                <a:ext cx="454025" cy="309563"/>
              </a:xfrm>
              <a:custGeom>
                <a:avLst/>
                <a:gdLst>
                  <a:gd name="T0" fmla="*/ 2147483647 w 461"/>
                  <a:gd name="T1" fmla="*/ 2147483647 h 310"/>
                  <a:gd name="T2" fmla="*/ 2147483647 w 461"/>
                  <a:gd name="T3" fmla="*/ 2147483647 h 310"/>
                  <a:gd name="T4" fmla="*/ 2147483647 w 461"/>
                  <a:gd name="T5" fmla="*/ 2147483647 h 310"/>
                  <a:gd name="T6" fmla="*/ 2147483647 w 461"/>
                  <a:gd name="T7" fmla="*/ 2147483647 h 310"/>
                  <a:gd name="T8" fmla="*/ 2147483647 w 461"/>
                  <a:gd name="T9" fmla="*/ 2147483647 h 310"/>
                  <a:gd name="T10" fmla="*/ 2147483647 w 461"/>
                  <a:gd name="T11" fmla="*/ 2147483647 h 310"/>
                  <a:gd name="T12" fmla="*/ 2147483647 w 461"/>
                  <a:gd name="T13" fmla="*/ 2147483647 h 310"/>
                  <a:gd name="T14" fmla="*/ 2147483647 w 461"/>
                  <a:gd name="T15" fmla="*/ 2147483647 h 310"/>
                  <a:gd name="T16" fmla="*/ 0 w 461"/>
                  <a:gd name="T17" fmla="*/ 2147483647 h 310"/>
                  <a:gd name="T18" fmla="*/ 2147483647 w 461"/>
                  <a:gd name="T19" fmla="*/ 2147483647 h 310"/>
                  <a:gd name="T20" fmla="*/ 2147483647 w 461"/>
                  <a:gd name="T21" fmla="*/ 2147483647 h 310"/>
                  <a:gd name="T22" fmla="*/ 2147483647 w 461"/>
                  <a:gd name="T23" fmla="*/ 2147483647 h 310"/>
                  <a:gd name="T24" fmla="*/ 2147483647 w 461"/>
                  <a:gd name="T25" fmla="*/ 2147483647 h 310"/>
                  <a:gd name="T26" fmla="*/ 2147483647 w 461"/>
                  <a:gd name="T27" fmla="*/ 2147483647 h 310"/>
                  <a:gd name="T28" fmla="*/ 2147483647 w 461"/>
                  <a:gd name="T29" fmla="*/ 2147483647 h 310"/>
                  <a:gd name="T30" fmla="*/ 2147483647 w 461"/>
                  <a:gd name="T31" fmla="*/ 2147483647 h 310"/>
                  <a:gd name="T32" fmla="*/ 2147483647 w 461"/>
                  <a:gd name="T33" fmla="*/ 2147483647 h 310"/>
                  <a:gd name="T34" fmla="*/ 2147483647 w 461"/>
                  <a:gd name="T35" fmla="*/ 2147483647 h 310"/>
                  <a:gd name="T36" fmla="*/ 2147483647 w 461"/>
                  <a:gd name="T37" fmla="*/ 2147483647 h 310"/>
                  <a:gd name="T38" fmla="*/ 2147483647 w 461"/>
                  <a:gd name="T39" fmla="*/ 2147483647 h 310"/>
                  <a:gd name="T40" fmla="*/ 2147483647 w 461"/>
                  <a:gd name="T41" fmla="*/ 2147483647 h 310"/>
                  <a:gd name="T42" fmla="*/ 2147483647 w 461"/>
                  <a:gd name="T43" fmla="*/ 2147483647 h 310"/>
                  <a:gd name="T44" fmla="*/ 2147483647 w 461"/>
                  <a:gd name="T45" fmla="*/ 2147483647 h 310"/>
                  <a:gd name="T46" fmla="*/ 2147483647 w 461"/>
                  <a:gd name="T47" fmla="*/ 2147483647 h 310"/>
                  <a:gd name="T48" fmla="*/ 2147483647 w 461"/>
                  <a:gd name="T49" fmla="*/ 2147483647 h 310"/>
                  <a:gd name="T50" fmla="*/ 2147483647 w 461"/>
                  <a:gd name="T51" fmla="*/ 2147483647 h 310"/>
                  <a:gd name="T52" fmla="*/ 2147483647 w 461"/>
                  <a:gd name="T53" fmla="*/ 2147483647 h 310"/>
                  <a:gd name="T54" fmla="*/ 2147483647 w 461"/>
                  <a:gd name="T55" fmla="*/ 2147483647 h 310"/>
                  <a:gd name="T56" fmla="*/ 2147483647 w 461"/>
                  <a:gd name="T57" fmla="*/ 2147483647 h 310"/>
                  <a:gd name="T58" fmla="*/ 2147483647 w 461"/>
                  <a:gd name="T59" fmla="*/ 2147483647 h 310"/>
                  <a:gd name="T60" fmla="*/ 2147483647 w 461"/>
                  <a:gd name="T61" fmla="*/ 2147483647 h 310"/>
                  <a:gd name="T62" fmla="*/ 2147483647 w 461"/>
                  <a:gd name="T63" fmla="*/ 2147483647 h 310"/>
                  <a:gd name="T64" fmla="*/ 2147483647 w 461"/>
                  <a:gd name="T65" fmla="*/ 2147483647 h 310"/>
                  <a:gd name="T66" fmla="*/ 2147483647 w 461"/>
                  <a:gd name="T67" fmla="*/ 2147483647 h 310"/>
                  <a:gd name="T68" fmla="*/ 2147483647 w 461"/>
                  <a:gd name="T69" fmla="*/ 2147483647 h 310"/>
                  <a:gd name="T70" fmla="*/ 2147483647 w 461"/>
                  <a:gd name="T71" fmla="*/ 2147483647 h 310"/>
                  <a:gd name="T72" fmla="*/ 2147483647 w 461"/>
                  <a:gd name="T73" fmla="*/ 2147483647 h 310"/>
                  <a:gd name="T74" fmla="*/ 2147483647 w 461"/>
                  <a:gd name="T75" fmla="*/ 2147483647 h 310"/>
                  <a:gd name="T76" fmla="*/ 2147483647 w 461"/>
                  <a:gd name="T77" fmla="*/ 2147483647 h 310"/>
                  <a:gd name="T78" fmla="*/ 2147483647 w 461"/>
                  <a:gd name="T79" fmla="*/ 2147483647 h 310"/>
                  <a:gd name="T80" fmla="*/ 2147483647 w 461"/>
                  <a:gd name="T81" fmla="*/ 2147483647 h 310"/>
                  <a:gd name="T82" fmla="*/ 2147483647 w 461"/>
                  <a:gd name="T83" fmla="*/ 2147483647 h 310"/>
                  <a:gd name="T84" fmla="*/ 2147483647 w 461"/>
                  <a:gd name="T85" fmla="*/ 2147483647 h 310"/>
                  <a:gd name="T86" fmla="*/ 2147483647 w 461"/>
                  <a:gd name="T87" fmla="*/ 2147483647 h 310"/>
                  <a:gd name="T88" fmla="*/ 2147483647 w 461"/>
                  <a:gd name="T89" fmla="*/ 2147483647 h 310"/>
                  <a:gd name="T90" fmla="*/ 2147483647 w 461"/>
                  <a:gd name="T91" fmla="*/ 2147483647 h 310"/>
                  <a:gd name="T92" fmla="*/ 2147483647 w 461"/>
                  <a:gd name="T93" fmla="*/ 2147483647 h 310"/>
                  <a:gd name="T94" fmla="*/ 2147483647 w 461"/>
                  <a:gd name="T95" fmla="*/ 2147483647 h 310"/>
                  <a:gd name="T96" fmla="*/ 2147483647 w 461"/>
                  <a:gd name="T97" fmla="*/ 2147483647 h 310"/>
                  <a:gd name="T98" fmla="*/ 2147483647 w 461"/>
                  <a:gd name="T99" fmla="*/ 2147483647 h 310"/>
                  <a:gd name="T100" fmla="*/ 2147483647 w 461"/>
                  <a:gd name="T101" fmla="*/ 2147483647 h 310"/>
                  <a:gd name="T102" fmla="*/ 2147483647 w 461"/>
                  <a:gd name="T103" fmla="*/ 2147483647 h 310"/>
                  <a:gd name="T104" fmla="*/ 2147483647 w 461"/>
                  <a:gd name="T105" fmla="*/ 2147483647 h 310"/>
                  <a:gd name="T106" fmla="*/ 2147483647 w 461"/>
                  <a:gd name="T107" fmla="*/ 2147483647 h 310"/>
                  <a:gd name="T108" fmla="*/ 2147483647 w 461"/>
                  <a:gd name="T109" fmla="*/ 2147483647 h 310"/>
                  <a:gd name="T110" fmla="*/ 2147483647 w 461"/>
                  <a:gd name="T111" fmla="*/ 2147483647 h 310"/>
                  <a:gd name="T112" fmla="*/ 2147483647 w 461"/>
                  <a:gd name="T113" fmla="*/ 2147483647 h 310"/>
                  <a:gd name="T114" fmla="*/ 2147483647 w 461"/>
                  <a:gd name="T115" fmla="*/ 2147483647 h 310"/>
                  <a:gd name="T116" fmla="*/ 2147483647 w 461"/>
                  <a:gd name="T117" fmla="*/ 2147483647 h 310"/>
                  <a:gd name="T118" fmla="*/ 2147483647 w 461"/>
                  <a:gd name="T119" fmla="*/ 2147483647 h 310"/>
                  <a:gd name="T120" fmla="*/ 2147483647 w 461"/>
                  <a:gd name="T121" fmla="*/ 2147483647 h 310"/>
                  <a:gd name="T122" fmla="*/ 2147483647 w 461"/>
                  <a:gd name="T123" fmla="*/ 2147483647 h 310"/>
                  <a:gd name="T124" fmla="*/ 2147483647 w 461"/>
                  <a:gd name="T125" fmla="*/ 2147483647 h 31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461" h="310">
                    <a:moveTo>
                      <a:pt x="449" y="165"/>
                    </a:moveTo>
                    <a:cubicBezTo>
                      <a:pt x="444" y="158"/>
                      <a:pt x="438" y="153"/>
                      <a:pt x="431" y="149"/>
                    </a:cubicBezTo>
                    <a:cubicBezTo>
                      <a:pt x="439" y="138"/>
                      <a:pt x="444" y="125"/>
                      <a:pt x="444" y="111"/>
                    </a:cubicBezTo>
                    <a:cubicBezTo>
                      <a:pt x="444" y="102"/>
                      <a:pt x="442" y="93"/>
                      <a:pt x="438" y="85"/>
                    </a:cubicBezTo>
                    <a:cubicBezTo>
                      <a:pt x="432" y="72"/>
                      <a:pt x="422" y="61"/>
                      <a:pt x="409" y="55"/>
                    </a:cubicBezTo>
                    <a:cubicBezTo>
                      <a:pt x="401" y="51"/>
                      <a:pt x="392" y="49"/>
                      <a:pt x="382" y="49"/>
                    </a:cubicBezTo>
                    <a:cubicBezTo>
                      <a:pt x="348" y="49"/>
                      <a:pt x="321" y="77"/>
                      <a:pt x="321" y="111"/>
                    </a:cubicBezTo>
                    <a:cubicBezTo>
                      <a:pt x="321" y="125"/>
                      <a:pt x="326" y="138"/>
                      <a:pt x="334" y="149"/>
                    </a:cubicBezTo>
                    <a:cubicBezTo>
                      <a:pt x="329" y="151"/>
                      <a:pt x="325" y="155"/>
                      <a:pt x="321" y="158"/>
                    </a:cubicBezTo>
                    <a:cubicBezTo>
                      <a:pt x="320" y="157"/>
                      <a:pt x="319" y="155"/>
                      <a:pt x="318" y="154"/>
                    </a:cubicBezTo>
                    <a:cubicBezTo>
                      <a:pt x="311" y="145"/>
                      <a:pt x="302" y="137"/>
                      <a:pt x="293" y="132"/>
                    </a:cubicBezTo>
                    <a:cubicBezTo>
                      <a:pt x="304" y="118"/>
                      <a:pt x="311" y="100"/>
                      <a:pt x="311" y="80"/>
                    </a:cubicBezTo>
                    <a:cubicBezTo>
                      <a:pt x="311" y="65"/>
                      <a:pt x="307" y="50"/>
                      <a:pt x="299" y="37"/>
                    </a:cubicBezTo>
                    <a:cubicBezTo>
                      <a:pt x="296" y="34"/>
                      <a:pt x="291" y="33"/>
                      <a:pt x="288" y="35"/>
                    </a:cubicBezTo>
                    <a:cubicBezTo>
                      <a:pt x="284" y="37"/>
                      <a:pt x="283" y="42"/>
                      <a:pt x="285" y="46"/>
                    </a:cubicBezTo>
                    <a:cubicBezTo>
                      <a:pt x="292" y="56"/>
                      <a:pt x="295" y="68"/>
                      <a:pt x="295" y="80"/>
                    </a:cubicBezTo>
                    <a:cubicBezTo>
                      <a:pt x="295" y="116"/>
                      <a:pt x="266" y="144"/>
                      <a:pt x="231" y="144"/>
                    </a:cubicBezTo>
                    <a:cubicBezTo>
                      <a:pt x="196" y="144"/>
                      <a:pt x="167" y="116"/>
                      <a:pt x="167" y="80"/>
                    </a:cubicBezTo>
                    <a:cubicBezTo>
                      <a:pt x="167" y="45"/>
                      <a:pt x="196" y="16"/>
                      <a:pt x="231" y="16"/>
                    </a:cubicBezTo>
                    <a:cubicBezTo>
                      <a:pt x="243" y="16"/>
                      <a:pt x="255" y="20"/>
                      <a:pt x="265" y="26"/>
                    </a:cubicBezTo>
                    <a:cubicBezTo>
                      <a:pt x="269" y="28"/>
                      <a:pt x="274" y="27"/>
                      <a:pt x="276" y="24"/>
                    </a:cubicBezTo>
                    <a:cubicBezTo>
                      <a:pt x="279" y="20"/>
                      <a:pt x="278" y="15"/>
                      <a:pt x="274" y="13"/>
                    </a:cubicBezTo>
                    <a:cubicBezTo>
                      <a:pt x="261" y="4"/>
                      <a:pt x="246" y="0"/>
                      <a:pt x="231" y="0"/>
                    </a:cubicBezTo>
                    <a:cubicBezTo>
                      <a:pt x="187" y="0"/>
                      <a:pt x="151" y="36"/>
                      <a:pt x="151" y="80"/>
                    </a:cubicBezTo>
                    <a:cubicBezTo>
                      <a:pt x="151" y="100"/>
                      <a:pt x="158" y="118"/>
                      <a:pt x="169" y="132"/>
                    </a:cubicBezTo>
                    <a:cubicBezTo>
                      <a:pt x="160" y="137"/>
                      <a:pt x="151" y="145"/>
                      <a:pt x="144" y="154"/>
                    </a:cubicBezTo>
                    <a:cubicBezTo>
                      <a:pt x="143" y="155"/>
                      <a:pt x="142" y="157"/>
                      <a:pt x="140" y="159"/>
                    </a:cubicBezTo>
                    <a:cubicBezTo>
                      <a:pt x="137" y="155"/>
                      <a:pt x="132" y="151"/>
                      <a:pt x="128" y="149"/>
                    </a:cubicBezTo>
                    <a:cubicBezTo>
                      <a:pt x="136" y="138"/>
                      <a:pt x="141" y="125"/>
                      <a:pt x="141" y="111"/>
                    </a:cubicBezTo>
                    <a:cubicBezTo>
                      <a:pt x="141" y="102"/>
                      <a:pt x="139" y="93"/>
                      <a:pt x="135" y="85"/>
                    </a:cubicBezTo>
                    <a:cubicBezTo>
                      <a:pt x="129" y="72"/>
                      <a:pt x="118" y="61"/>
                      <a:pt x="105" y="55"/>
                    </a:cubicBezTo>
                    <a:cubicBezTo>
                      <a:pt x="97" y="51"/>
                      <a:pt x="88" y="49"/>
                      <a:pt x="79" y="49"/>
                    </a:cubicBezTo>
                    <a:cubicBezTo>
                      <a:pt x="45" y="49"/>
                      <a:pt x="17" y="77"/>
                      <a:pt x="17" y="111"/>
                    </a:cubicBezTo>
                    <a:cubicBezTo>
                      <a:pt x="17" y="125"/>
                      <a:pt x="22" y="138"/>
                      <a:pt x="30" y="149"/>
                    </a:cubicBezTo>
                    <a:cubicBezTo>
                      <a:pt x="23" y="153"/>
                      <a:pt x="17" y="158"/>
                      <a:pt x="12" y="165"/>
                    </a:cubicBezTo>
                    <a:cubicBezTo>
                      <a:pt x="5" y="174"/>
                      <a:pt x="0" y="186"/>
                      <a:pt x="0" y="198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0" y="276"/>
                      <a:pt x="7" y="284"/>
                      <a:pt x="17" y="284"/>
                    </a:cubicBezTo>
                    <a:cubicBezTo>
                      <a:pt x="128" y="284"/>
                      <a:pt x="128" y="284"/>
                      <a:pt x="128" y="284"/>
                    </a:cubicBezTo>
                    <a:cubicBezTo>
                      <a:pt x="128" y="288"/>
                      <a:pt x="128" y="288"/>
                      <a:pt x="128" y="288"/>
                    </a:cubicBezTo>
                    <a:cubicBezTo>
                      <a:pt x="128" y="300"/>
                      <a:pt x="136" y="310"/>
                      <a:pt x="148" y="310"/>
                    </a:cubicBezTo>
                    <a:cubicBezTo>
                      <a:pt x="314" y="310"/>
                      <a:pt x="314" y="310"/>
                      <a:pt x="314" y="310"/>
                    </a:cubicBezTo>
                    <a:cubicBezTo>
                      <a:pt x="326" y="310"/>
                      <a:pt x="334" y="300"/>
                      <a:pt x="334" y="288"/>
                    </a:cubicBezTo>
                    <a:cubicBezTo>
                      <a:pt x="334" y="284"/>
                      <a:pt x="334" y="284"/>
                      <a:pt x="334" y="284"/>
                    </a:cubicBezTo>
                    <a:cubicBezTo>
                      <a:pt x="444" y="284"/>
                      <a:pt x="444" y="284"/>
                      <a:pt x="444" y="284"/>
                    </a:cubicBezTo>
                    <a:cubicBezTo>
                      <a:pt x="454" y="284"/>
                      <a:pt x="461" y="276"/>
                      <a:pt x="461" y="266"/>
                    </a:cubicBezTo>
                    <a:cubicBezTo>
                      <a:pt x="461" y="198"/>
                      <a:pt x="461" y="198"/>
                      <a:pt x="461" y="198"/>
                    </a:cubicBezTo>
                    <a:cubicBezTo>
                      <a:pt x="461" y="186"/>
                      <a:pt x="456" y="174"/>
                      <a:pt x="449" y="165"/>
                    </a:cubicBezTo>
                    <a:close/>
                    <a:moveTo>
                      <a:pt x="79" y="65"/>
                    </a:moveTo>
                    <a:cubicBezTo>
                      <a:pt x="86" y="65"/>
                      <a:pt x="92" y="67"/>
                      <a:pt x="98" y="70"/>
                    </a:cubicBezTo>
                    <a:cubicBezTo>
                      <a:pt x="108" y="74"/>
                      <a:pt x="116" y="82"/>
                      <a:pt x="120" y="92"/>
                    </a:cubicBezTo>
                    <a:cubicBezTo>
                      <a:pt x="123" y="97"/>
                      <a:pt x="125" y="104"/>
                      <a:pt x="125" y="111"/>
                    </a:cubicBezTo>
                    <a:cubicBezTo>
                      <a:pt x="125" y="125"/>
                      <a:pt x="118" y="137"/>
                      <a:pt x="109" y="146"/>
                    </a:cubicBezTo>
                    <a:cubicBezTo>
                      <a:pt x="108" y="146"/>
                      <a:pt x="107" y="147"/>
                      <a:pt x="106" y="147"/>
                    </a:cubicBezTo>
                    <a:cubicBezTo>
                      <a:pt x="106" y="148"/>
                      <a:pt x="106" y="148"/>
                      <a:pt x="105" y="148"/>
                    </a:cubicBezTo>
                    <a:cubicBezTo>
                      <a:pt x="105" y="149"/>
                      <a:pt x="104" y="149"/>
                      <a:pt x="103" y="150"/>
                    </a:cubicBezTo>
                    <a:cubicBezTo>
                      <a:pt x="103" y="150"/>
                      <a:pt x="102" y="150"/>
                      <a:pt x="102" y="151"/>
                    </a:cubicBezTo>
                    <a:cubicBezTo>
                      <a:pt x="101" y="151"/>
                      <a:pt x="100" y="151"/>
                      <a:pt x="100" y="152"/>
                    </a:cubicBezTo>
                    <a:cubicBezTo>
                      <a:pt x="99" y="152"/>
                      <a:pt x="98" y="152"/>
                      <a:pt x="98" y="153"/>
                    </a:cubicBezTo>
                    <a:cubicBezTo>
                      <a:pt x="97" y="153"/>
                      <a:pt x="97" y="153"/>
                      <a:pt x="96" y="153"/>
                    </a:cubicBezTo>
                    <a:cubicBezTo>
                      <a:pt x="95" y="154"/>
                      <a:pt x="94" y="154"/>
                      <a:pt x="94" y="154"/>
                    </a:cubicBezTo>
                    <a:cubicBezTo>
                      <a:pt x="93" y="154"/>
                      <a:pt x="92" y="155"/>
                      <a:pt x="92" y="155"/>
                    </a:cubicBezTo>
                    <a:cubicBezTo>
                      <a:pt x="91" y="155"/>
                      <a:pt x="90" y="155"/>
                      <a:pt x="89" y="156"/>
                    </a:cubicBezTo>
                    <a:cubicBezTo>
                      <a:pt x="89" y="156"/>
                      <a:pt x="88" y="156"/>
                      <a:pt x="88" y="156"/>
                    </a:cubicBezTo>
                    <a:cubicBezTo>
                      <a:pt x="87" y="156"/>
                      <a:pt x="86" y="156"/>
                      <a:pt x="84" y="156"/>
                    </a:cubicBezTo>
                    <a:cubicBezTo>
                      <a:pt x="84" y="156"/>
                      <a:pt x="84" y="156"/>
                      <a:pt x="83" y="156"/>
                    </a:cubicBezTo>
                    <a:cubicBezTo>
                      <a:pt x="82" y="157"/>
                      <a:pt x="80" y="157"/>
                      <a:pt x="79" y="157"/>
                    </a:cubicBezTo>
                    <a:cubicBezTo>
                      <a:pt x="77" y="157"/>
                      <a:pt x="76" y="157"/>
                      <a:pt x="74" y="156"/>
                    </a:cubicBezTo>
                    <a:cubicBezTo>
                      <a:pt x="74" y="156"/>
                      <a:pt x="74" y="156"/>
                      <a:pt x="73" y="156"/>
                    </a:cubicBezTo>
                    <a:cubicBezTo>
                      <a:pt x="72" y="156"/>
                      <a:pt x="71" y="156"/>
                      <a:pt x="70" y="156"/>
                    </a:cubicBezTo>
                    <a:cubicBezTo>
                      <a:pt x="69" y="156"/>
                      <a:pt x="69" y="156"/>
                      <a:pt x="69" y="156"/>
                    </a:cubicBezTo>
                    <a:cubicBezTo>
                      <a:pt x="68" y="155"/>
                      <a:pt x="67" y="155"/>
                      <a:pt x="66" y="155"/>
                    </a:cubicBezTo>
                    <a:cubicBezTo>
                      <a:pt x="65" y="155"/>
                      <a:pt x="65" y="154"/>
                      <a:pt x="64" y="154"/>
                    </a:cubicBezTo>
                    <a:cubicBezTo>
                      <a:pt x="63" y="154"/>
                      <a:pt x="63" y="154"/>
                      <a:pt x="62" y="153"/>
                    </a:cubicBezTo>
                    <a:cubicBezTo>
                      <a:pt x="61" y="153"/>
                      <a:pt x="61" y="153"/>
                      <a:pt x="60" y="153"/>
                    </a:cubicBezTo>
                    <a:cubicBezTo>
                      <a:pt x="59" y="152"/>
                      <a:pt x="59" y="152"/>
                      <a:pt x="58" y="152"/>
                    </a:cubicBezTo>
                    <a:cubicBezTo>
                      <a:pt x="57" y="151"/>
                      <a:pt x="57" y="151"/>
                      <a:pt x="56" y="151"/>
                    </a:cubicBezTo>
                    <a:cubicBezTo>
                      <a:pt x="56" y="150"/>
                      <a:pt x="55" y="150"/>
                      <a:pt x="55" y="150"/>
                    </a:cubicBezTo>
                    <a:cubicBezTo>
                      <a:pt x="54" y="149"/>
                      <a:pt x="53" y="149"/>
                      <a:pt x="52" y="148"/>
                    </a:cubicBezTo>
                    <a:cubicBezTo>
                      <a:pt x="52" y="148"/>
                      <a:pt x="52" y="148"/>
                      <a:pt x="51" y="147"/>
                    </a:cubicBezTo>
                    <a:cubicBezTo>
                      <a:pt x="51" y="147"/>
                      <a:pt x="50" y="146"/>
                      <a:pt x="49" y="146"/>
                    </a:cubicBezTo>
                    <a:cubicBezTo>
                      <a:pt x="39" y="137"/>
                      <a:pt x="33" y="125"/>
                      <a:pt x="33" y="111"/>
                    </a:cubicBezTo>
                    <a:cubicBezTo>
                      <a:pt x="33" y="86"/>
                      <a:pt x="54" y="65"/>
                      <a:pt x="79" y="65"/>
                    </a:cubicBezTo>
                    <a:close/>
                    <a:moveTo>
                      <a:pt x="129" y="189"/>
                    </a:moveTo>
                    <a:cubicBezTo>
                      <a:pt x="128" y="190"/>
                      <a:pt x="128" y="191"/>
                      <a:pt x="128" y="192"/>
                    </a:cubicBezTo>
                    <a:cubicBezTo>
                      <a:pt x="128" y="194"/>
                      <a:pt x="128" y="195"/>
                      <a:pt x="128" y="196"/>
                    </a:cubicBezTo>
                    <a:cubicBezTo>
                      <a:pt x="128" y="196"/>
                      <a:pt x="128" y="196"/>
                      <a:pt x="128" y="196"/>
                    </a:cubicBezTo>
                    <a:cubicBezTo>
                      <a:pt x="128" y="268"/>
                      <a:pt x="128" y="268"/>
                      <a:pt x="128" y="268"/>
                    </a:cubicBezTo>
                    <a:cubicBezTo>
                      <a:pt x="43" y="268"/>
                      <a:pt x="43" y="268"/>
                      <a:pt x="43" y="268"/>
                    </a:cubicBezTo>
                    <a:cubicBezTo>
                      <a:pt x="43" y="206"/>
                      <a:pt x="43" y="206"/>
                      <a:pt x="43" y="206"/>
                    </a:cubicBezTo>
                    <a:cubicBezTo>
                      <a:pt x="43" y="202"/>
                      <a:pt x="39" y="198"/>
                      <a:pt x="35" y="198"/>
                    </a:cubicBezTo>
                    <a:cubicBezTo>
                      <a:pt x="31" y="198"/>
                      <a:pt x="27" y="202"/>
                      <a:pt x="27" y="206"/>
                    </a:cubicBezTo>
                    <a:cubicBezTo>
                      <a:pt x="27" y="268"/>
                      <a:pt x="27" y="268"/>
                      <a:pt x="2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6" y="268"/>
                      <a:pt x="16" y="267"/>
                      <a:pt x="16" y="266"/>
                    </a:cubicBezTo>
                    <a:cubicBezTo>
                      <a:pt x="16" y="198"/>
                      <a:pt x="16" y="198"/>
                      <a:pt x="16" y="198"/>
                    </a:cubicBezTo>
                    <a:cubicBezTo>
                      <a:pt x="16" y="191"/>
                      <a:pt x="19" y="182"/>
                      <a:pt x="25" y="174"/>
                    </a:cubicBezTo>
                    <a:cubicBezTo>
                      <a:pt x="30" y="168"/>
                      <a:pt x="36" y="163"/>
                      <a:pt x="42" y="160"/>
                    </a:cubicBezTo>
                    <a:cubicBezTo>
                      <a:pt x="42" y="161"/>
                      <a:pt x="42" y="161"/>
                      <a:pt x="43" y="161"/>
                    </a:cubicBezTo>
                    <a:cubicBezTo>
                      <a:pt x="44" y="162"/>
                      <a:pt x="45" y="162"/>
                      <a:pt x="46" y="163"/>
                    </a:cubicBezTo>
                    <a:cubicBezTo>
                      <a:pt x="46" y="163"/>
                      <a:pt x="47" y="164"/>
                      <a:pt x="47" y="164"/>
                    </a:cubicBezTo>
                    <a:cubicBezTo>
                      <a:pt x="48" y="164"/>
                      <a:pt x="49" y="165"/>
                      <a:pt x="50" y="166"/>
                    </a:cubicBezTo>
                    <a:cubicBezTo>
                      <a:pt x="50" y="166"/>
                      <a:pt x="51" y="166"/>
                      <a:pt x="51" y="166"/>
                    </a:cubicBezTo>
                    <a:cubicBezTo>
                      <a:pt x="53" y="167"/>
                      <a:pt x="55" y="168"/>
                      <a:pt x="57" y="169"/>
                    </a:cubicBezTo>
                    <a:cubicBezTo>
                      <a:pt x="58" y="169"/>
                      <a:pt x="59" y="169"/>
                      <a:pt x="60" y="170"/>
                    </a:cubicBezTo>
                    <a:cubicBezTo>
                      <a:pt x="60" y="170"/>
                      <a:pt x="61" y="170"/>
                      <a:pt x="62" y="170"/>
                    </a:cubicBezTo>
                    <a:cubicBezTo>
                      <a:pt x="63" y="171"/>
                      <a:pt x="64" y="171"/>
                      <a:pt x="65" y="171"/>
                    </a:cubicBezTo>
                    <a:cubicBezTo>
                      <a:pt x="66" y="171"/>
                      <a:pt x="67" y="171"/>
                      <a:pt x="67" y="172"/>
                    </a:cubicBezTo>
                    <a:cubicBezTo>
                      <a:pt x="69" y="172"/>
                      <a:pt x="70" y="172"/>
                      <a:pt x="71" y="172"/>
                    </a:cubicBezTo>
                    <a:cubicBezTo>
                      <a:pt x="72" y="172"/>
                      <a:pt x="72" y="172"/>
                      <a:pt x="73" y="172"/>
                    </a:cubicBezTo>
                    <a:cubicBezTo>
                      <a:pt x="75" y="173"/>
                      <a:pt x="77" y="173"/>
                      <a:pt x="79" y="173"/>
                    </a:cubicBezTo>
                    <a:cubicBezTo>
                      <a:pt x="81" y="173"/>
                      <a:pt x="83" y="173"/>
                      <a:pt x="85" y="172"/>
                    </a:cubicBezTo>
                    <a:cubicBezTo>
                      <a:pt x="85" y="172"/>
                      <a:pt x="86" y="172"/>
                      <a:pt x="86" y="172"/>
                    </a:cubicBezTo>
                    <a:cubicBezTo>
                      <a:pt x="88" y="172"/>
                      <a:pt x="89" y="172"/>
                      <a:pt x="90" y="172"/>
                    </a:cubicBezTo>
                    <a:cubicBezTo>
                      <a:pt x="91" y="171"/>
                      <a:pt x="92" y="171"/>
                      <a:pt x="92" y="171"/>
                    </a:cubicBezTo>
                    <a:cubicBezTo>
                      <a:pt x="94" y="171"/>
                      <a:pt x="95" y="171"/>
                      <a:pt x="96" y="170"/>
                    </a:cubicBezTo>
                    <a:cubicBezTo>
                      <a:pt x="96" y="170"/>
                      <a:pt x="97" y="170"/>
                      <a:pt x="98" y="170"/>
                    </a:cubicBezTo>
                    <a:cubicBezTo>
                      <a:pt x="99" y="169"/>
                      <a:pt x="100" y="169"/>
                      <a:pt x="101" y="169"/>
                    </a:cubicBezTo>
                    <a:cubicBezTo>
                      <a:pt x="103" y="168"/>
                      <a:pt x="105" y="167"/>
                      <a:pt x="107" y="166"/>
                    </a:cubicBezTo>
                    <a:cubicBezTo>
                      <a:pt x="107" y="166"/>
                      <a:pt x="108" y="166"/>
                      <a:pt x="108" y="166"/>
                    </a:cubicBezTo>
                    <a:cubicBezTo>
                      <a:pt x="109" y="165"/>
                      <a:pt x="110" y="164"/>
                      <a:pt x="111" y="164"/>
                    </a:cubicBezTo>
                    <a:cubicBezTo>
                      <a:pt x="111" y="164"/>
                      <a:pt x="112" y="163"/>
                      <a:pt x="112" y="163"/>
                    </a:cubicBezTo>
                    <a:cubicBezTo>
                      <a:pt x="113" y="162"/>
                      <a:pt x="114" y="162"/>
                      <a:pt x="115" y="161"/>
                    </a:cubicBezTo>
                    <a:cubicBezTo>
                      <a:pt x="115" y="161"/>
                      <a:pt x="116" y="161"/>
                      <a:pt x="116" y="160"/>
                    </a:cubicBezTo>
                    <a:cubicBezTo>
                      <a:pt x="122" y="163"/>
                      <a:pt x="128" y="168"/>
                      <a:pt x="133" y="174"/>
                    </a:cubicBezTo>
                    <a:cubicBezTo>
                      <a:pt x="131" y="179"/>
                      <a:pt x="129" y="184"/>
                      <a:pt x="129" y="189"/>
                    </a:cubicBezTo>
                    <a:close/>
                    <a:moveTo>
                      <a:pt x="318" y="288"/>
                    </a:moveTo>
                    <a:cubicBezTo>
                      <a:pt x="318" y="292"/>
                      <a:pt x="316" y="294"/>
                      <a:pt x="314" y="294"/>
                    </a:cubicBezTo>
                    <a:cubicBezTo>
                      <a:pt x="298" y="294"/>
                      <a:pt x="298" y="294"/>
                      <a:pt x="298" y="294"/>
                    </a:cubicBezTo>
                    <a:cubicBezTo>
                      <a:pt x="298" y="196"/>
                      <a:pt x="298" y="196"/>
                      <a:pt x="298" y="196"/>
                    </a:cubicBezTo>
                    <a:cubicBezTo>
                      <a:pt x="298" y="191"/>
                      <a:pt x="294" y="188"/>
                      <a:pt x="290" y="188"/>
                    </a:cubicBezTo>
                    <a:cubicBezTo>
                      <a:pt x="285" y="188"/>
                      <a:pt x="282" y="191"/>
                      <a:pt x="282" y="196"/>
                    </a:cubicBezTo>
                    <a:cubicBezTo>
                      <a:pt x="282" y="294"/>
                      <a:pt x="282" y="294"/>
                      <a:pt x="282" y="294"/>
                    </a:cubicBezTo>
                    <a:cubicBezTo>
                      <a:pt x="180" y="294"/>
                      <a:pt x="180" y="294"/>
                      <a:pt x="180" y="294"/>
                    </a:cubicBezTo>
                    <a:cubicBezTo>
                      <a:pt x="180" y="196"/>
                      <a:pt x="180" y="196"/>
                      <a:pt x="180" y="196"/>
                    </a:cubicBezTo>
                    <a:cubicBezTo>
                      <a:pt x="180" y="191"/>
                      <a:pt x="177" y="188"/>
                      <a:pt x="172" y="188"/>
                    </a:cubicBezTo>
                    <a:cubicBezTo>
                      <a:pt x="168" y="188"/>
                      <a:pt x="164" y="191"/>
                      <a:pt x="164" y="196"/>
                    </a:cubicBezTo>
                    <a:cubicBezTo>
                      <a:pt x="164" y="294"/>
                      <a:pt x="164" y="294"/>
                      <a:pt x="164" y="294"/>
                    </a:cubicBezTo>
                    <a:cubicBezTo>
                      <a:pt x="148" y="294"/>
                      <a:pt x="148" y="294"/>
                      <a:pt x="148" y="294"/>
                    </a:cubicBezTo>
                    <a:cubicBezTo>
                      <a:pt x="147" y="294"/>
                      <a:pt x="144" y="292"/>
                      <a:pt x="144" y="288"/>
                    </a:cubicBezTo>
                    <a:cubicBezTo>
                      <a:pt x="144" y="276"/>
                      <a:pt x="144" y="276"/>
                      <a:pt x="144" y="276"/>
                    </a:cubicBezTo>
                    <a:cubicBezTo>
                      <a:pt x="144" y="276"/>
                      <a:pt x="144" y="276"/>
                      <a:pt x="144" y="276"/>
                    </a:cubicBezTo>
                    <a:cubicBezTo>
                      <a:pt x="144" y="196"/>
                      <a:pt x="144" y="196"/>
                      <a:pt x="144" y="196"/>
                    </a:cubicBezTo>
                    <a:cubicBezTo>
                      <a:pt x="144" y="196"/>
                      <a:pt x="144" y="196"/>
                      <a:pt x="144" y="196"/>
                    </a:cubicBezTo>
                    <a:cubicBezTo>
                      <a:pt x="144" y="195"/>
                      <a:pt x="144" y="193"/>
                      <a:pt x="144" y="192"/>
                    </a:cubicBezTo>
                    <a:cubicBezTo>
                      <a:pt x="144" y="192"/>
                      <a:pt x="144" y="191"/>
                      <a:pt x="145" y="191"/>
                    </a:cubicBezTo>
                    <a:cubicBezTo>
                      <a:pt x="145" y="190"/>
                      <a:pt x="145" y="188"/>
                      <a:pt x="145" y="187"/>
                    </a:cubicBezTo>
                    <a:cubicBezTo>
                      <a:pt x="145" y="187"/>
                      <a:pt x="145" y="187"/>
                      <a:pt x="146" y="186"/>
                    </a:cubicBezTo>
                    <a:cubicBezTo>
                      <a:pt x="146" y="185"/>
                      <a:pt x="146" y="184"/>
                      <a:pt x="147" y="182"/>
                    </a:cubicBezTo>
                    <a:cubicBezTo>
                      <a:pt x="147" y="182"/>
                      <a:pt x="147" y="182"/>
                      <a:pt x="147" y="181"/>
                    </a:cubicBezTo>
                    <a:cubicBezTo>
                      <a:pt x="148" y="180"/>
                      <a:pt x="148" y="178"/>
                      <a:pt x="149" y="177"/>
                    </a:cubicBezTo>
                    <a:cubicBezTo>
                      <a:pt x="149" y="177"/>
                      <a:pt x="149" y="177"/>
                      <a:pt x="149" y="177"/>
                    </a:cubicBezTo>
                    <a:cubicBezTo>
                      <a:pt x="151" y="172"/>
                      <a:pt x="154" y="167"/>
                      <a:pt x="157" y="163"/>
                    </a:cubicBezTo>
                    <a:cubicBezTo>
                      <a:pt x="164" y="154"/>
                      <a:pt x="173" y="147"/>
                      <a:pt x="182" y="144"/>
                    </a:cubicBezTo>
                    <a:cubicBezTo>
                      <a:pt x="195" y="154"/>
                      <a:pt x="212" y="160"/>
                      <a:pt x="231" y="160"/>
                    </a:cubicBezTo>
                    <a:cubicBezTo>
                      <a:pt x="250" y="160"/>
                      <a:pt x="267" y="154"/>
                      <a:pt x="280" y="143"/>
                    </a:cubicBezTo>
                    <a:cubicBezTo>
                      <a:pt x="289" y="147"/>
                      <a:pt x="298" y="154"/>
                      <a:pt x="305" y="163"/>
                    </a:cubicBezTo>
                    <a:cubicBezTo>
                      <a:pt x="308" y="167"/>
                      <a:pt x="311" y="172"/>
                      <a:pt x="313" y="176"/>
                    </a:cubicBezTo>
                    <a:cubicBezTo>
                      <a:pt x="314" y="178"/>
                      <a:pt x="314" y="179"/>
                      <a:pt x="315" y="181"/>
                    </a:cubicBezTo>
                    <a:cubicBezTo>
                      <a:pt x="315" y="181"/>
                      <a:pt x="315" y="182"/>
                      <a:pt x="316" y="182"/>
                    </a:cubicBezTo>
                    <a:cubicBezTo>
                      <a:pt x="316" y="183"/>
                      <a:pt x="316" y="184"/>
                      <a:pt x="317" y="186"/>
                    </a:cubicBezTo>
                    <a:cubicBezTo>
                      <a:pt x="317" y="186"/>
                      <a:pt x="317" y="187"/>
                      <a:pt x="317" y="187"/>
                    </a:cubicBezTo>
                    <a:cubicBezTo>
                      <a:pt x="317" y="188"/>
                      <a:pt x="318" y="190"/>
                      <a:pt x="318" y="191"/>
                    </a:cubicBezTo>
                    <a:cubicBezTo>
                      <a:pt x="318" y="191"/>
                      <a:pt x="318" y="191"/>
                      <a:pt x="318" y="192"/>
                    </a:cubicBezTo>
                    <a:cubicBezTo>
                      <a:pt x="318" y="193"/>
                      <a:pt x="318" y="195"/>
                      <a:pt x="318" y="196"/>
                    </a:cubicBezTo>
                    <a:cubicBezTo>
                      <a:pt x="318" y="276"/>
                      <a:pt x="318" y="276"/>
                      <a:pt x="318" y="276"/>
                    </a:cubicBezTo>
                    <a:cubicBezTo>
                      <a:pt x="318" y="276"/>
                      <a:pt x="318" y="276"/>
                      <a:pt x="318" y="276"/>
                    </a:cubicBezTo>
                    <a:lnTo>
                      <a:pt x="318" y="288"/>
                    </a:lnTo>
                    <a:close/>
                    <a:moveTo>
                      <a:pt x="382" y="65"/>
                    </a:moveTo>
                    <a:cubicBezTo>
                      <a:pt x="389" y="65"/>
                      <a:pt x="396" y="67"/>
                      <a:pt x="402" y="70"/>
                    </a:cubicBezTo>
                    <a:cubicBezTo>
                      <a:pt x="412" y="74"/>
                      <a:pt x="419" y="82"/>
                      <a:pt x="424" y="92"/>
                    </a:cubicBezTo>
                    <a:cubicBezTo>
                      <a:pt x="427" y="97"/>
                      <a:pt x="428" y="104"/>
                      <a:pt x="428" y="111"/>
                    </a:cubicBezTo>
                    <a:cubicBezTo>
                      <a:pt x="428" y="125"/>
                      <a:pt x="422" y="137"/>
                      <a:pt x="412" y="146"/>
                    </a:cubicBezTo>
                    <a:cubicBezTo>
                      <a:pt x="411" y="146"/>
                      <a:pt x="411" y="147"/>
                      <a:pt x="410" y="147"/>
                    </a:cubicBezTo>
                    <a:cubicBezTo>
                      <a:pt x="410" y="148"/>
                      <a:pt x="409" y="148"/>
                      <a:pt x="409" y="148"/>
                    </a:cubicBezTo>
                    <a:cubicBezTo>
                      <a:pt x="408" y="149"/>
                      <a:pt x="407" y="149"/>
                      <a:pt x="407" y="150"/>
                    </a:cubicBezTo>
                    <a:cubicBezTo>
                      <a:pt x="406" y="150"/>
                      <a:pt x="406" y="150"/>
                      <a:pt x="405" y="151"/>
                    </a:cubicBezTo>
                    <a:cubicBezTo>
                      <a:pt x="405" y="151"/>
                      <a:pt x="404" y="151"/>
                      <a:pt x="403" y="152"/>
                    </a:cubicBezTo>
                    <a:cubicBezTo>
                      <a:pt x="403" y="152"/>
                      <a:pt x="402" y="152"/>
                      <a:pt x="401" y="153"/>
                    </a:cubicBezTo>
                    <a:cubicBezTo>
                      <a:pt x="401" y="153"/>
                      <a:pt x="400" y="153"/>
                      <a:pt x="399" y="153"/>
                    </a:cubicBezTo>
                    <a:cubicBezTo>
                      <a:pt x="399" y="154"/>
                      <a:pt x="398" y="154"/>
                      <a:pt x="397" y="154"/>
                    </a:cubicBezTo>
                    <a:cubicBezTo>
                      <a:pt x="397" y="154"/>
                      <a:pt x="396" y="155"/>
                      <a:pt x="396" y="155"/>
                    </a:cubicBezTo>
                    <a:cubicBezTo>
                      <a:pt x="395" y="155"/>
                      <a:pt x="394" y="155"/>
                      <a:pt x="393" y="156"/>
                    </a:cubicBezTo>
                    <a:cubicBezTo>
                      <a:pt x="392" y="156"/>
                      <a:pt x="392" y="156"/>
                      <a:pt x="391" y="156"/>
                    </a:cubicBezTo>
                    <a:cubicBezTo>
                      <a:pt x="390" y="156"/>
                      <a:pt x="389" y="156"/>
                      <a:pt x="388" y="156"/>
                    </a:cubicBezTo>
                    <a:cubicBezTo>
                      <a:pt x="388" y="156"/>
                      <a:pt x="387" y="156"/>
                      <a:pt x="387" y="156"/>
                    </a:cubicBezTo>
                    <a:cubicBezTo>
                      <a:pt x="385" y="157"/>
                      <a:pt x="384" y="157"/>
                      <a:pt x="382" y="157"/>
                    </a:cubicBezTo>
                    <a:cubicBezTo>
                      <a:pt x="382" y="157"/>
                      <a:pt x="382" y="157"/>
                      <a:pt x="382" y="157"/>
                    </a:cubicBezTo>
                    <a:cubicBezTo>
                      <a:pt x="381" y="157"/>
                      <a:pt x="379" y="157"/>
                      <a:pt x="378" y="156"/>
                    </a:cubicBezTo>
                    <a:cubicBezTo>
                      <a:pt x="378" y="156"/>
                      <a:pt x="377" y="156"/>
                      <a:pt x="377" y="156"/>
                    </a:cubicBezTo>
                    <a:cubicBezTo>
                      <a:pt x="376" y="156"/>
                      <a:pt x="375" y="156"/>
                      <a:pt x="374" y="156"/>
                    </a:cubicBezTo>
                    <a:cubicBezTo>
                      <a:pt x="373" y="156"/>
                      <a:pt x="373" y="156"/>
                      <a:pt x="372" y="155"/>
                    </a:cubicBezTo>
                    <a:cubicBezTo>
                      <a:pt x="371" y="155"/>
                      <a:pt x="370" y="155"/>
                      <a:pt x="369" y="155"/>
                    </a:cubicBezTo>
                    <a:cubicBezTo>
                      <a:pt x="369" y="155"/>
                      <a:pt x="368" y="154"/>
                      <a:pt x="368" y="154"/>
                    </a:cubicBezTo>
                    <a:cubicBezTo>
                      <a:pt x="367" y="154"/>
                      <a:pt x="366" y="154"/>
                      <a:pt x="365" y="153"/>
                    </a:cubicBezTo>
                    <a:cubicBezTo>
                      <a:pt x="365" y="153"/>
                      <a:pt x="364" y="153"/>
                      <a:pt x="363" y="153"/>
                    </a:cubicBezTo>
                    <a:cubicBezTo>
                      <a:pt x="363" y="152"/>
                      <a:pt x="362" y="152"/>
                      <a:pt x="362" y="152"/>
                    </a:cubicBezTo>
                    <a:cubicBezTo>
                      <a:pt x="361" y="151"/>
                      <a:pt x="360" y="151"/>
                      <a:pt x="360" y="151"/>
                    </a:cubicBezTo>
                    <a:cubicBezTo>
                      <a:pt x="359" y="150"/>
                      <a:pt x="359" y="150"/>
                      <a:pt x="358" y="150"/>
                    </a:cubicBezTo>
                    <a:cubicBezTo>
                      <a:pt x="357" y="149"/>
                      <a:pt x="357" y="149"/>
                      <a:pt x="356" y="148"/>
                    </a:cubicBezTo>
                    <a:cubicBezTo>
                      <a:pt x="356" y="148"/>
                      <a:pt x="355" y="148"/>
                      <a:pt x="355" y="148"/>
                    </a:cubicBezTo>
                    <a:cubicBezTo>
                      <a:pt x="354" y="147"/>
                      <a:pt x="353" y="146"/>
                      <a:pt x="353" y="146"/>
                    </a:cubicBezTo>
                    <a:cubicBezTo>
                      <a:pt x="343" y="137"/>
                      <a:pt x="337" y="125"/>
                      <a:pt x="337" y="111"/>
                    </a:cubicBezTo>
                    <a:cubicBezTo>
                      <a:pt x="337" y="86"/>
                      <a:pt x="357" y="65"/>
                      <a:pt x="382" y="65"/>
                    </a:cubicBezTo>
                    <a:close/>
                    <a:moveTo>
                      <a:pt x="445" y="266"/>
                    </a:moveTo>
                    <a:cubicBezTo>
                      <a:pt x="445" y="267"/>
                      <a:pt x="445" y="268"/>
                      <a:pt x="445" y="268"/>
                    </a:cubicBezTo>
                    <a:cubicBezTo>
                      <a:pt x="444" y="268"/>
                      <a:pt x="444" y="268"/>
                      <a:pt x="444" y="268"/>
                    </a:cubicBezTo>
                    <a:cubicBezTo>
                      <a:pt x="434" y="268"/>
                      <a:pt x="434" y="268"/>
                      <a:pt x="434" y="268"/>
                    </a:cubicBezTo>
                    <a:cubicBezTo>
                      <a:pt x="434" y="206"/>
                      <a:pt x="434" y="206"/>
                      <a:pt x="434" y="206"/>
                    </a:cubicBezTo>
                    <a:cubicBezTo>
                      <a:pt x="434" y="202"/>
                      <a:pt x="431" y="198"/>
                      <a:pt x="426" y="198"/>
                    </a:cubicBezTo>
                    <a:cubicBezTo>
                      <a:pt x="422" y="198"/>
                      <a:pt x="418" y="202"/>
                      <a:pt x="418" y="206"/>
                    </a:cubicBezTo>
                    <a:cubicBezTo>
                      <a:pt x="418" y="268"/>
                      <a:pt x="418" y="268"/>
                      <a:pt x="418" y="268"/>
                    </a:cubicBezTo>
                    <a:cubicBezTo>
                      <a:pt x="334" y="268"/>
                      <a:pt x="334" y="268"/>
                      <a:pt x="334" y="268"/>
                    </a:cubicBezTo>
                    <a:cubicBezTo>
                      <a:pt x="334" y="264"/>
                      <a:pt x="334" y="264"/>
                      <a:pt x="334" y="264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4"/>
                      <a:pt x="334" y="193"/>
                      <a:pt x="334" y="191"/>
                    </a:cubicBezTo>
                    <a:cubicBezTo>
                      <a:pt x="334" y="190"/>
                      <a:pt x="334" y="189"/>
                      <a:pt x="333" y="188"/>
                    </a:cubicBezTo>
                    <a:cubicBezTo>
                      <a:pt x="333" y="187"/>
                      <a:pt x="333" y="186"/>
                      <a:pt x="333" y="185"/>
                    </a:cubicBezTo>
                    <a:cubicBezTo>
                      <a:pt x="333" y="184"/>
                      <a:pt x="333" y="183"/>
                      <a:pt x="332" y="183"/>
                    </a:cubicBezTo>
                    <a:cubicBezTo>
                      <a:pt x="332" y="182"/>
                      <a:pt x="332" y="180"/>
                      <a:pt x="331" y="179"/>
                    </a:cubicBezTo>
                    <a:cubicBezTo>
                      <a:pt x="331" y="179"/>
                      <a:pt x="331" y="178"/>
                      <a:pt x="331" y="178"/>
                    </a:cubicBezTo>
                    <a:cubicBezTo>
                      <a:pt x="330" y="176"/>
                      <a:pt x="330" y="175"/>
                      <a:pt x="329" y="174"/>
                    </a:cubicBezTo>
                    <a:cubicBezTo>
                      <a:pt x="329" y="174"/>
                      <a:pt x="329" y="173"/>
                      <a:pt x="329" y="173"/>
                    </a:cubicBezTo>
                    <a:cubicBezTo>
                      <a:pt x="334" y="168"/>
                      <a:pt x="340" y="163"/>
                      <a:pt x="346" y="160"/>
                    </a:cubicBezTo>
                    <a:cubicBezTo>
                      <a:pt x="346" y="161"/>
                      <a:pt x="346" y="161"/>
                      <a:pt x="346" y="161"/>
                    </a:cubicBezTo>
                    <a:cubicBezTo>
                      <a:pt x="347" y="162"/>
                      <a:pt x="348" y="162"/>
                      <a:pt x="349" y="163"/>
                    </a:cubicBezTo>
                    <a:cubicBezTo>
                      <a:pt x="350" y="163"/>
                      <a:pt x="350" y="164"/>
                      <a:pt x="351" y="164"/>
                    </a:cubicBezTo>
                    <a:cubicBezTo>
                      <a:pt x="352" y="164"/>
                      <a:pt x="353" y="165"/>
                      <a:pt x="354" y="166"/>
                    </a:cubicBezTo>
                    <a:cubicBezTo>
                      <a:pt x="354" y="166"/>
                      <a:pt x="355" y="166"/>
                      <a:pt x="355" y="166"/>
                    </a:cubicBezTo>
                    <a:cubicBezTo>
                      <a:pt x="357" y="167"/>
                      <a:pt x="359" y="168"/>
                      <a:pt x="360" y="169"/>
                    </a:cubicBezTo>
                    <a:cubicBezTo>
                      <a:pt x="361" y="169"/>
                      <a:pt x="362" y="169"/>
                      <a:pt x="363" y="170"/>
                    </a:cubicBezTo>
                    <a:cubicBezTo>
                      <a:pt x="364" y="170"/>
                      <a:pt x="365" y="170"/>
                      <a:pt x="366" y="170"/>
                    </a:cubicBezTo>
                    <a:cubicBezTo>
                      <a:pt x="367" y="171"/>
                      <a:pt x="368" y="171"/>
                      <a:pt x="369" y="171"/>
                    </a:cubicBezTo>
                    <a:cubicBezTo>
                      <a:pt x="370" y="171"/>
                      <a:pt x="370" y="171"/>
                      <a:pt x="371" y="172"/>
                    </a:cubicBezTo>
                    <a:cubicBezTo>
                      <a:pt x="372" y="172"/>
                      <a:pt x="374" y="172"/>
                      <a:pt x="375" y="172"/>
                    </a:cubicBezTo>
                    <a:cubicBezTo>
                      <a:pt x="375" y="172"/>
                      <a:pt x="376" y="172"/>
                      <a:pt x="377" y="172"/>
                    </a:cubicBezTo>
                    <a:cubicBezTo>
                      <a:pt x="379" y="173"/>
                      <a:pt x="380" y="173"/>
                      <a:pt x="382" y="173"/>
                    </a:cubicBezTo>
                    <a:cubicBezTo>
                      <a:pt x="382" y="173"/>
                      <a:pt x="382" y="173"/>
                      <a:pt x="382" y="173"/>
                    </a:cubicBezTo>
                    <a:cubicBezTo>
                      <a:pt x="384" y="173"/>
                      <a:pt x="386" y="173"/>
                      <a:pt x="388" y="172"/>
                    </a:cubicBezTo>
                    <a:cubicBezTo>
                      <a:pt x="389" y="172"/>
                      <a:pt x="389" y="172"/>
                      <a:pt x="390" y="172"/>
                    </a:cubicBezTo>
                    <a:cubicBezTo>
                      <a:pt x="391" y="172"/>
                      <a:pt x="393" y="172"/>
                      <a:pt x="394" y="172"/>
                    </a:cubicBezTo>
                    <a:cubicBezTo>
                      <a:pt x="395" y="171"/>
                      <a:pt x="395" y="171"/>
                      <a:pt x="396" y="171"/>
                    </a:cubicBezTo>
                    <a:cubicBezTo>
                      <a:pt x="397" y="171"/>
                      <a:pt x="398" y="171"/>
                      <a:pt x="399" y="170"/>
                    </a:cubicBezTo>
                    <a:cubicBezTo>
                      <a:pt x="400" y="170"/>
                      <a:pt x="401" y="170"/>
                      <a:pt x="402" y="170"/>
                    </a:cubicBezTo>
                    <a:cubicBezTo>
                      <a:pt x="402" y="169"/>
                      <a:pt x="403" y="169"/>
                      <a:pt x="404" y="169"/>
                    </a:cubicBezTo>
                    <a:cubicBezTo>
                      <a:pt x="408" y="167"/>
                      <a:pt x="411" y="166"/>
                      <a:pt x="414" y="164"/>
                    </a:cubicBezTo>
                    <a:cubicBezTo>
                      <a:pt x="415" y="163"/>
                      <a:pt x="415" y="163"/>
                      <a:pt x="416" y="163"/>
                    </a:cubicBezTo>
                    <a:cubicBezTo>
                      <a:pt x="417" y="162"/>
                      <a:pt x="418" y="162"/>
                      <a:pt x="419" y="161"/>
                    </a:cubicBezTo>
                    <a:cubicBezTo>
                      <a:pt x="419" y="161"/>
                      <a:pt x="419" y="161"/>
                      <a:pt x="419" y="160"/>
                    </a:cubicBezTo>
                    <a:cubicBezTo>
                      <a:pt x="425" y="163"/>
                      <a:pt x="431" y="168"/>
                      <a:pt x="436" y="174"/>
                    </a:cubicBezTo>
                    <a:cubicBezTo>
                      <a:pt x="442" y="182"/>
                      <a:pt x="445" y="191"/>
                      <a:pt x="445" y="198"/>
                    </a:cubicBezTo>
                    <a:lnTo>
                      <a:pt x="445" y="266"/>
                    </a:lnTo>
                    <a:close/>
                  </a:path>
                </a:pathLst>
              </a:custGeom>
              <a:solidFill>
                <a:srgbClr val="0B1749"/>
              </a:solidFill>
              <a:ln>
                <a:noFill/>
              </a:ln>
            </p:spPr>
            <p:txBody>
              <a:bodyPr/>
              <a:lstStyle/>
              <a:p>
                <a:pPr defTabSz="235974">
                  <a:defRPr/>
                </a:pPr>
                <a:endParaRPr lang="en-US" sz="464" kern="0">
                  <a:solidFill>
                    <a:srgbClr val="58585A"/>
                  </a:solidFill>
                  <a:latin typeface="Verdana"/>
                  <a:ea typeface="標楷體" pitchFamily="65" charset="-120"/>
                  <a:cs typeface="Arial" pitchFamily="34" charset="0"/>
                </a:endParaRPr>
              </a:p>
            </p:txBody>
          </p:sp>
          <p:sp>
            <p:nvSpPr>
              <p:cNvPr id="4115" name="Rectangle 30">
                <a:extLst>
                  <a:ext uri="{FF2B5EF4-FFF2-40B4-BE49-F238E27FC236}">
                    <a16:creationId xmlns:a16="http://schemas.microsoft.com/office/drawing/2014/main" id="{FDB4B5F1-77C5-4B01-8748-090206BF9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7616" y="4352649"/>
                <a:ext cx="176380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 b="1" dirty="0">
                    <a:cs typeface="Arial" panose="020B0604020202020204" pitchFamily="34" charset="0"/>
                  </a:rPr>
                  <a:t>After the UAV lifts off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 b="1" dirty="0">
                    <a:cs typeface="Arial" panose="020B0604020202020204" pitchFamily="34" charset="0"/>
                  </a:rPr>
                  <a:t>Signal coverage</a:t>
                </a:r>
              </a:p>
            </p:txBody>
          </p:sp>
          <p:sp>
            <p:nvSpPr>
              <p:cNvPr id="4116" name="Rectangle 43">
                <a:extLst>
                  <a:ext uri="{FF2B5EF4-FFF2-40B4-BE49-F238E27FC236}">
                    <a16:creationId xmlns:a16="http://schemas.microsoft.com/office/drawing/2014/main" id="{9317E5E7-DF4B-413E-B8D0-A4C9CB07E8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4863" y="4935069"/>
                <a:ext cx="94155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 b="1" dirty="0">
                    <a:cs typeface="Arial" panose="020B0604020202020204" pitchFamily="34" charset="0"/>
                  </a:rPr>
                  <a:t>generator</a:t>
                </a:r>
              </a:p>
            </p:txBody>
          </p:sp>
          <p:sp>
            <p:nvSpPr>
              <p:cNvPr id="4117" name="Rectangle 43">
                <a:extLst>
                  <a:ext uri="{FF2B5EF4-FFF2-40B4-BE49-F238E27FC236}">
                    <a16:creationId xmlns:a16="http://schemas.microsoft.com/office/drawing/2014/main" id="{4758B6F0-8237-4ADF-8F8F-A9C7C8F416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4088" y="4006400"/>
                <a:ext cx="1064238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 b="1" dirty="0">
                    <a:cs typeface="Arial" panose="020B0604020202020204" pitchFamily="34" charset="0"/>
                  </a:rPr>
                  <a:t>Optical   cable</a:t>
                </a:r>
              </a:p>
            </p:txBody>
          </p:sp>
          <p:pic>
            <p:nvPicPr>
              <p:cNvPr id="4118" name="Picture 4" descr="ãè¡æiconãçåçæå°çµæ">
                <a:extLst>
                  <a:ext uri="{FF2B5EF4-FFF2-40B4-BE49-F238E27FC236}">
                    <a16:creationId xmlns:a16="http://schemas.microsoft.com/office/drawing/2014/main" id="{2B219607-39D4-4D18-8D4F-E9F95E694F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2363" y="1304206"/>
                <a:ext cx="1030288" cy="1046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9" name="Picture 4" descr="「閃電png」的圖片搜尋結果">
                <a:extLst>
                  <a:ext uri="{FF2B5EF4-FFF2-40B4-BE49-F238E27FC236}">
                    <a16:creationId xmlns:a16="http://schemas.microsoft.com/office/drawing/2014/main" id="{8093F8D2-0E5E-4748-999D-93A9431E0F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204086">
                <a:off x="3566402" y="2531522"/>
                <a:ext cx="471487" cy="1467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0" name="Picture 4" descr="「閃電png」的圖片搜尋結果">
                <a:extLst>
                  <a:ext uri="{FF2B5EF4-FFF2-40B4-BE49-F238E27FC236}">
                    <a16:creationId xmlns:a16="http://schemas.microsoft.com/office/drawing/2014/main" id="{03ED7468-BC6A-4622-9B6B-2303854136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27075">
                <a:off x="2790114" y="2444196"/>
                <a:ext cx="538163" cy="1330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1" name="Picture 14" descr="ãå»ºç© pngãçåçæå°çµæ">
                <a:extLst>
                  <a:ext uri="{FF2B5EF4-FFF2-40B4-BE49-F238E27FC236}">
                    <a16:creationId xmlns:a16="http://schemas.microsoft.com/office/drawing/2014/main" id="{AD8195AB-94DE-4FCF-89B9-05417416A0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74" t="23694" r="12344" b="23859"/>
              <a:stretch>
                <a:fillRect/>
              </a:stretch>
            </p:blipFill>
            <p:spPr bwMode="auto">
              <a:xfrm>
                <a:off x="2378650" y="4054867"/>
                <a:ext cx="603850" cy="5159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2" name="Picture 12" descr="ãsatellite  pngãçåçæå°çµæ">
                <a:extLst>
                  <a:ext uri="{FF2B5EF4-FFF2-40B4-BE49-F238E27FC236}">
                    <a16:creationId xmlns:a16="http://schemas.microsoft.com/office/drawing/2014/main" id="{5D7845B7-FF6F-4140-B78A-0B62A0D48B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088"/>
              <a:stretch>
                <a:fillRect/>
              </a:stretch>
            </p:blipFill>
            <p:spPr bwMode="auto">
              <a:xfrm>
                <a:off x="2480077" y="3567846"/>
                <a:ext cx="595787" cy="5622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23" name="Rectangle 43">
                <a:extLst>
                  <a:ext uri="{FF2B5EF4-FFF2-40B4-BE49-F238E27FC236}">
                    <a16:creationId xmlns:a16="http://schemas.microsoft.com/office/drawing/2014/main" id="{3179F54A-62DB-4DF0-B884-62DB644FD5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0426" y="1086688"/>
                <a:ext cx="129176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 b="1" dirty="0">
                    <a:latin typeface="微軟正黑體" panose="020B0604030504040204" pitchFamily="34" charset="-120"/>
                  </a:rPr>
                  <a:t>ST-2 Satellite</a:t>
                </a:r>
              </a:p>
            </p:txBody>
          </p:sp>
          <p:pic>
            <p:nvPicPr>
              <p:cNvPr id="4124" name="Picture 16" descr="ãé²ç«¯ pngãçåçæå°çµæ">
                <a:extLst>
                  <a:ext uri="{FF2B5EF4-FFF2-40B4-BE49-F238E27FC236}">
                    <a16:creationId xmlns:a16="http://schemas.microsoft.com/office/drawing/2014/main" id="{B3B32888-55D7-4BA2-83CF-E9483B7395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1520" y="4679721"/>
                <a:ext cx="1063625" cy="724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橢圓 33">
                <a:extLst>
                  <a:ext uri="{FF2B5EF4-FFF2-40B4-BE49-F238E27FC236}">
                    <a16:creationId xmlns:a16="http://schemas.microsoft.com/office/drawing/2014/main" id="{D1C762E5-D015-425E-A559-D3D41061E8AF}"/>
                  </a:ext>
                </a:extLst>
              </p:cNvPr>
              <p:cNvSpPr/>
              <p:nvPr/>
            </p:nvSpPr>
            <p:spPr bwMode="auto">
              <a:xfrm flipH="1">
                <a:off x="2755189" y="4552867"/>
                <a:ext cx="90487" cy="93663"/>
              </a:xfrm>
              <a:prstGeom prst="ellips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23596" tIns="11798" rIns="23596" bIns="11798"/>
              <a:lstStyle/>
              <a:p>
                <a:pPr algn="r" defTabSz="235974">
                  <a:defRPr/>
                </a:pPr>
                <a:endParaRPr lang="zh-TW" altLang="en-US" sz="464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橢圓 34">
                <a:extLst>
                  <a:ext uri="{FF2B5EF4-FFF2-40B4-BE49-F238E27FC236}">
                    <a16:creationId xmlns:a16="http://schemas.microsoft.com/office/drawing/2014/main" id="{E3782FDD-DF9B-49A3-A6DF-B4051E82E87D}"/>
                  </a:ext>
                </a:extLst>
              </p:cNvPr>
              <p:cNvSpPr/>
              <p:nvPr/>
            </p:nvSpPr>
            <p:spPr bwMode="auto">
              <a:xfrm>
                <a:off x="2652001" y="4721141"/>
                <a:ext cx="98425" cy="109538"/>
              </a:xfrm>
              <a:prstGeom prst="ellips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23596" tIns="11798" rIns="23596" bIns="11798"/>
              <a:lstStyle/>
              <a:p>
                <a:pPr algn="r" defTabSz="235974">
                  <a:defRPr/>
                </a:pPr>
                <a:endParaRPr lang="zh-TW" altLang="en-US" sz="464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27" name="Rectangle 43">
                <a:extLst>
                  <a:ext uri="{FF2B5EF4-FFF2-40B4-BE49-F238E27FC236}">
                    <a16:creationId xmlns:a16="http://schemas.microsoft.com/office/drawing/2014/main" id="{B86771E9-9BF8-4A97-8942-38B0298524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0665" y="4979007"/>
                <a:ext cx="117716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 b="1" dirty="0">
                    <a:cs typeface="Arial" panose="020B0604020202020204" pitchFamily="34" charset="0"/>
                  </a:rPr>
                  <a:t>mobile phone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 b="1" dirty="0">
                    <a:cs typeface="Arial" panose="020B0604020202020204" pitchFamily="34" charset="0"/>
                  </a:rPr>
                  <a:t>Core network</a:t>
                </a:r>
              </a:p>
            </p:txBody>
          </p:sp>
          <p:sp>
            <p:nvSpPr>
              <p:cNvPr id="4128" name="Rectangle 43">
                <a:extLst>
                  <a:ext uri="{FF2B5EF4-FFF2-40B4-BE49-F238E27FC236}">
                    <a16:creationId xmlns:a16="http://schemas.microsoft.com/office/drawing/2014/main" id="{49FD3DD6-F174-4439-B5F9-5294A621AF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69925" y="5454533"/>
                <a:ext cx="199131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2349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2349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2349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2349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2349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2349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2349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2349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2349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 b="1" dirty="0">
                    <a:cs typeface="Arial" panose="020B0604020202020204" pitchFamily="34" charset="0"/>
                  </a:rPr>
                  <a:t>Disaster area 1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 b="1" dirty="0">
                    <a:cs typeface="Arial" panose="020B0604020202020204" pitchFamily="34" charset="0"/>
                  </a:rPr>
                  <a:t>(no mobile phone signal)</a:t>
                </a:r>
              </a:p>
            </p:txBody>
          </p:sp>
          <p:sp>
            <p:nvSpPr>
              <p:cNvPr id="4129" name="Rectangle 43">
                <a:extLst>
                  <a:ext uri="{FF2B5EF4-FFF2-40B4-BE49-F238E27FC236}">
                    <a16:creationId xmlns:a16="http://schemas.microsoft.com/office/drawing/2014/main" id="{03410DA8-FE65-4406-B5E9-600A335D46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9882" y="4303656"/>
                <a:ext cx="966794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 b="1" dirty="0">
                    <a:latin typeface="微軟正黑體" panose="020B0604030504040204" pitchFamily="34" charset="-120"/>
                  </a:rPr>
                  <a:t>Power cable</a:t>
                </a:r>
              </a:p>
            </p:txBody>
          </p:sp>
          <p:sp>
            <p:nvSpPr>
              <p:cNvPr id="4130" name="Rectangle 43">
                <a:extLst>
                  <a:ext uri="{FF2B5EF4-FFF2-40B4-BE49-F238E27FC236}">
                    <a16:creationId xmlns:a16="http://schemas.microsoft.com/office/drawing/2014/main" id="{04F0F27A-FC68-4003-AF61-40EA5FA844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1085" y="4953611"/>
                <a:ext cx="140841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 b="1" dirty="0">
                    <a:cs typeface="Arial" panose="020B0604020202020204" pitchFamily="34" charset="0"/>
                  </a:rPr>
                  <a:t>Satellite Mobile Vehicle</a:t>
                </a:r>
              </a:p>
            </p:txBody>
          </p:sp>
          <p:sp>
            <p:nvSpPr>
              <p:cNvPr id="40" name="Freeform 3">
                <a:extLst>
                  <a:ext uri="{FF2B5EF4-FFF2-40B4-BE49-F238E27FC236}">
                    <a16:creationId xmlns:a16="http://schemas.microsoft.com/office/drawing/2014/main" id="{3D4B2C43-B22E-4D25-9A5C-D86DBC636D29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9249651" y="4854492"/>
                <a:ext cx="454025" cy="309563"/>
              </a:xfrm>
              <a:custGeom>
                <a:avLst/>
                <a:gdLst>
                  <a:gd name="T0" fmla="*/ 2147483647 w 461"/>
                  <a:gd name="T1" fmla="*/ 2147483647 h 310"/>
                  <a:gd name="T2" fmla="*/ 2147483647 w 461"/>
                  <a:gd name="T3" fmla="*/ 2147483647 h 310"/>
                  <a:gd name="T4" fmla="*/ 2147483647 w 461"/>
                  <a:gd name="T5" fmla="*/ 2147483647 h 310"/>
                  <a:gd name="T6" fmla="*/ 2147483647 w 461"/>
                  <a:gd name="T7" fmla="*/ 2147483647 h 310"/>
                  <a:gd name="T8" fmla="*/ 2147483647 w 461"/>
                  <a:gd name="T9" fmla="*/ 2147483647 h 310"/>
                  <a:gd name="T10" fmla="*/ 2147483647 w 461"/>
                  <a:gd name="T11" fmla="*/ 2147483647 h 310"/>
                  <a:gd name="T12" fmla="*/ 2147483647 w 461"/>
                  <a:gd name="T13" fmla="*/ 2147483647 h 310"/>
                  <a:gd name="T14" fmla="*/ 2147483647 w 461"/>
                  <a:gd name="T15" fmla="*/ 2147483647 h 310"/>
                  <a:gd name="T16" fmla="*/ 0 w 461"/>
                  <a:gd name="T17" fmla="*/ 2147483647 h 310"/>
                  <a:gd name="T18" fmla="*/ 2147483647 w 461"/>
                  <a:gd name="T19" fmla="*/ 2147483647 h 310"/>
                  <a:gd name="T20" fmla="*/ 2147483647 w 461"/>
                  <a:gd name="T21" fmla="*/ 2147483647 h 310"/>
                  <a:gd name="T22" fmla="*/ 2147483647 w 461"/>
                  <a:gd name="T23" fmla="*/ 2147483647 h 310"/>
                  <a:gd name="T24" fmla="*/ 2147483647 w 461"/>
                  <a:gd name="T25" fmla="*/ 2147483647 h 310"/>
                  <a:gd name="T26" fmla="*/ 2147483647 w 461"/>
                  <a:gd name="T27" fmla="*/ 2147483647 h 310"/>
                  <a:gd name="T28" fmla="*/ 2147483647 w 461"/>
                  <a:gd name="T29" fmla="*/ 2147483647 h 310"/>
                  <a:gd name="T30" fmla="*/ 2147483647 w 461"/>
                  <a:gd name="T31" fmla="*/ 2147483647 h 310"/>
                  <a:gd name="T32" fmla="*/ 2147483647 w 461"/>
                  <a:gd name="T33" fmla="*/ 2147483647 h 310"/>
                  <a:gd name="T34" fmla="*/ 2147483647 w 461"/>
                  <a:gd name="T35" fmla="*/ 2147483647 h 310"/>
                  <a:gd name="T36" fmla="*/ 2147483647 w 461"/>
                  <a:gd name="T37" fmla="*/ 2147483647 h 310"/>
                  <a:gd name="T38" fmla="*/ 2147483647 w 461"/>
                  <a:gd name="T39" fmla="*/ 2147483647 h 310"/>
                  <a:gd name="T40" fmla="*/ 2147483647 w 461"/>
                  <a:gd name="T41" fmla="*/ 2147483647 h 310"/>
                  <a:gd name="T42" fmla="*/ 2147483647 w 461"/>
                  <a:gd name="T43" fmla="*/ 2147483647 h 310"/>
                  <a:gd name="T44" fmla="*/ 2147483647 w 461"/>
                  <a:gd name="T45" fmla="*/ 2147483647 h 310"/>
                  <a:gd name="T46" fmla="*/ 2147483647 w 461"/>
                  <a:gd name="T47" fmla="*/ 2147483647 h 310"/>
                  <a:gd name="T48" fmla="*/ 2147483647 w 461"/>
                  <a:gd name="T49" fmla="*/ 2147483647 h 310"/>
                  <a:gd name="T50" fmla="*/ 2147483647 w 461"/>
                  <a:gd name="T51" fmla="*/ 2147483647 h 310"/>
                  <a:gd name="T52" fmla="*/ 2147483647 w 461"/>
                  <a:gd name="T53" fmla="*/ 2147483647 h 310"/>
                  <a:gd name="T54" fmla="*/ 2147483647 w 461"/>
                  <a:gd name="T55" fmla="*/ 2147483647 h 310"/>
                  <a:gd name="T56" fmla="*/ 2147483647 w 461"/>
                  <a:gd name="T57" fmla="*/ 2147483647 h 310"/>
                  <a:gd name="T58" fmla="*/ 2147483647 w 461"/>
                  <a:gd name="T59" fmla="*/ 2147483647 h 310"/>
                  <a:gd name="T60" fmla="*/ 2147483647 w 461"/>
                  <a:gd name="T61" fmla="*/ 2147483647 h 310"/>
                  <a:gd name="T62" fmla="*/ 2147483647 w 461"/>
                  <a:gd name="T63" fmla="*/ 2147483647 h 310"/>
                  <a:gd name="T64" fmla="*/ 2147483647 w 461"/>
                  <a:gd name="T65" fmla="*/ 2147483647 h 310"/>
                  <a:gd name="T66" fmla="*/ 2147483647 w 461"/>
                  <a:gd name="T67" fmla="*/ 2147483647 h 310"/>
                  <a:gd name="T68" fmla="*/ 2147483647 w 461"/>
                  <a:gd name="T69" fmla="*/ 2147483647 h 310"/>
                  <a:gd name="T70" fmla="*/ 2147483647 w 461"/>
                  <a:gd name="T71" fmla="*/ 2147483647 h 310"/>
                  <a:gd name="T72" fmla="*/ 2147483647 w 461"/>
                  <a:gd name="T73" fmla="*/ 2147483647 h 310"/>
                  <a:gd name="T74" fmla="*/ 2147483647 w 461"/>
                  <a:gd name="T75" fmla="*/ 2147483647 h 310"/>
                  <a:gd name="T76" fmla="*/ 2147483647 w 461"/>
                  <a:gd name="T77" fmla="*/ 2147483647 h 310"/>
                  <a:gd name="T78" fmla="*/ 2147483647 w 461"/>
                  <a:gd name="T79" fmla="*/ 2147483647 h 310"/>
                  <a:gd name="T80" fmla="*/ 2147483647 w 461"/>
                  <a:gd name="T81" fmla="*/ 2147483647 h 310"/>
                  <a:gd name="T82" fmla="*/ 2147483647 w 461"/>
                  <a:gd name="T83" fmla="*/ 2147483647 h 310"/>
                  <a:gd name="T84" fmla="*/ 2147483647 w 461"/>
                  <a:gd name="T85" fmla="*/ 2147483647 h 310"/>
                  <a:gd name="T86" fmla="*/ 2147483647 w 461"/>
                  <a:gd name="T87" fmla="*/ 2147483647 h 310"/>
                  <a:gd name="T88" fmla="*/ 2147483647 w 461"/>
                  <a:gd name="T89" fmla="*/ 2147483647 h 310"/>
                  <a:gd name="T90" fmla="*/ 2147483647 w 461"/>
                  <a:gd name="T91" fmla="*/ 2147483647 h 310"/>
                  <a:gd name="T92" fmla="*/ 2147483647 w 461"/>
                  <a:gd name="T93" fmla="*/ 2147483647 h 310"/>
                  <a:gd name="T94" fmla="*/ 2147483647 w 461"/>
                  <a:gd name="T95" fmla="*/ 2147483647 h 310"/>
                  <a:gd name="T96" fmla="*/ 2147483647 w 461"/>
                  <a:gd name="T97" fmla="*/ 2147483647 h 310"/>
                  <a:gd name="T98" fmla="*/ 2147483647 w 461"/>
                  <a:gd name="T99" fmla="*/ 2147483647 h 310"/>
                  <a:gd name="T100" fmla="*/ 2147483647 w 461"/>
                  <a:gd name="T101" fmla="*/ 2147483647 h 310"/>
                  <a:gd name="T102" fmla="*/ 2147483647 w 461"/>
                  <a:gd name="T103" fmla="*/ 2147483647 h 310"/>
                  <a:gd name="T104" fmla="*/ 2147483647 w 461"/>
                  <a:gd name="T105" fmla="*/ 2147483647 h 310"/>
                  <a:gd name="T106" fmla="*/ 2147483647 w 461"/>
                  <a:gd name="T107" fmla="*/ 2147483647 h 310"/>
                  <a:gd name="T108" fmla="*/ 2147483647 w 461"/>
                  <a:gd name="T109" fmla="*/ 2147483647 h 310"/>
                  <a:gd name="T110" fmla="*/ 2147483647 w 461"/>
                  <a:gd name="T111" fmla="*/ 2147483647 h 310"/>
                  <a:gd name="T112" fmla="*/ 2147483647 w 461"/>
                  <a:gd name="T113" fmla="*/ 2147483647 h 310"/>
                  <a:gd name="T114" fmla="*/ 2147483647 w 461"/>
                  <a:gd name="T115" fmla="*/ 2147483647 h 310"/>
                  <a:gd name="T116" fmla="*/ 2147483647 w 461"/>
                  <a:gd name="T117" fmla="*/ 2147483647 h 310"/>
                  <a:gd name="T118" fmla="*/ 2147483647 w 461"/>
                  <a:gd name="T119" fmla="*/ 2147483647 h 310"/>
                  <a:gd name="T120" fmla="*/ 2147483647 w 461"/>
                  <a:gd name="T121" fmla="*/ 2147483647 h 310"/>
                  <a:gd name="T122" fmla="*/ 2147483647 w 461"/>
                  <a:gd name="T123" fmla="*/ 2147483647 h 310"/>
                  <a:gd name="T124" fmla="*/ 2147483647 w 461"/>
                  <a:gd name="T125" fmla="*/ 2147483647 h 31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461" h="310">
                    <a:moveTo>
                      <a:pt x="449" y="165"/>
                    </a:moveTo>
                    <a:cubicBezTo>
                      <a:pt x="444" y="158"/>
                      <a:pt x="438" y="153"/>
                      <a:pt x="431" y="149"/>
                    </a:cubicBezTo>
                    <a:cubicBezTo>
                      <a:pt x="439" y="138"/>
                      <a:pt x="444" y="125"/>
                      <a:pt x="444" y="111"/>
                    </a:cubicBezTo>
                    <a:cubicBezTo>
                      <a:pt x="444" y="102"/>
                      <a:pt x="442" y="93"/>
                      <a:pt x="438" y="85"/>
                    </a:cubicBezTo>
                    <a:cubicBezTo>
                      <a:pt x="432" y="72"/>
                      <a:pt x="422" y="61"/>
                      <a:pt x="409" y="55"/>
                    </a:cubicBezTo>
                    <a:cubicBezTo>
                      <a:pt x="401" y="51"/>
                      <a:pt x="392" y="49"/>
                      <a:pt x="382" y="49"/>
                    </a:cubicBezTo>
                    <a:cubicBezTo>
                      <a:pt x="348" y="49"/>
                      <a:pt x="321" y="77"/>
                      <a:pt x="321" y="111"/>
                    </a:cubicBezTo>
                    <a:cubicBezTo>
                      <a:pt x="321" y="125"/>
                      <a:pt x="326" y="138"/>
                      <a:pt x="334" y="149"/>
                    </a:cubicBezTo>
                    <a:cubicBezTo>
                      <a:pt x="329" y="151"/>
                      <a:pt x="325" y="155"/>
                      <a:pt x="321" y="158"/>
                    </a:cubicBezTo>
                    <a:cubicBezTo>
                      <a:pt x="320" y="157"/>
                      <a:pt x="319" y="155"/>
                      <a:pt x="318" y="154"/>
                    </a:cubicBezTo>
                    <a:cubicBezTo>
                      <a:pt x="311" y="145"/>
                      <a:pt x="302" y="137"/>
                      <a:pt x="293" y="132"/>
                    </a:cubicBezTo>
                    <a:cubicBezTo>
                      <a:pt x="304" y="118"/>
                      <a:pt x="311" y="100"/>
                      <a:pt x="311" y="80"/>
                    </a:cubicBezTo>
                    <a:cubicBezTo>
                      <a:pt x="311" y="65"/>
                      <a:pt x="307" y="50"/>
                      <a:pt x="299" y="37"/>
                    </a:cubicBezTo>
                    <a:cubicBezTo>
                      <a:pt x="296" y="34"/>
                      <a:pt x="291" y="33"/>
                      <a:pt x="288" y="35"/>
                    </a:cubicBezTo>
                    <a:cubicBezTo>
                      <a:pt x="284" y="37"/>
                      <a:pt x="283" y="42"/>
                      <a:pt x="285" y="46"/>
                    </a:cubicBezTo>
                    <a:cubicBezTo>
                      <a:pt x="292" y="56"/>
                      <a:pt x="295" y="68"/>
                      <a:pt x="295" y="80"/>
                    </a:cubicBezTo>
                    <a:cubicBezTo>
                      <a:pt x="295" y="116"/>
                      <a:pt x="266" y="144"/>
                      <a:pt x="231" y="144"/>
                    </a:cubicBezTo>
                    <a:cubicBezTo>
                      <a:pt x="196" y="144"/>
                      <a:pt x="167" y="116"/>
                      <a:pt x="167" y="80"/>
                    </a:cubicBezTo>
                    <a:cubicBezTo>
                      <a:pt x="167" y="45"/>
                      <a:pt x="196" y="16"/>
                      <a:pt x="231" y="16"/>
                    </a:cubicBezTo>
                    <a:cubicBezTo>
                      <a:pt x="243" y="16"/>
                      <a:pt x="255" y="20"/>
                      <a:pt x="265" y="26"/>
                    </a:cubicBezTo>
                    <a:cubicBezTo>
                      <a:pt x="269" y="28"/>
                      <a:pt x="274" y="27"/>
                      <a:pt x="276" y="24"/>
                    </a:cubicBezTo>
                    <a:cubicBezTo>
                      <a:pt x="279" y="20"/>
                      <a:pt x="278" y="15"/>
                      <a:pt x="274" y="13"/>
                    </a:cubicBezTo>
                    <a:cubicBezTo>
                      <a:pt x="261" y="4"/>
                      <a:pt x="246" y="0"/>
                      <a:pt x="231" y="0"/>
                    </a:cubicBezTo>
                    <a:cubicBezTo>
                      <a:pt x="187" y="0"/>
                      <a:pt x="151" y="36"/>
                      <a:pt x="151" y="80"/>
                    </a:cubicBezTo>
                    <a:cubicBezTo>
                      <a:pt x="151" y="100"/>
                      <a:pt x="158" y="118"/>
                      <a:pt x="169" y="132"/>
                    </a:cubicBezTo>
                    <a:cubicBezTo>
                      <a:pt x="160" y="137"/>
                      <a:pt x="151" y="145"/>
                      <a:pt x="144" y="154"/>
                    </a:cubicBezTo>
                    <a:cubicBezTo>
                      <a:pt x="143" y="155"/>
                      <a:pt x="142" y="157"/>
                      <a:pt x="140" y="159"/>
                    </a:cubicBezTo>
                    <a:cubicBezTo>
                      <a:pt x="137" y="155"/>
                      <a:pt x="132" y="151"/>
                      <a:pt x="128" y="149"/>
                    </a:cubicBezTo>
                    <a:cubicBezTo>
                      <a:pt x="136" y="138"/>
                      <a:pt x="141" y="125"/>
                      <a:pt x="141" y="111"/>
                    </a:cubicBezTo>
                    <a:cubicBezTo>
                      <a:pt x="141" y="102"/>
                      <a:pt x="139" y="93"/>
                      <a:pt x="135" y="85"/>
                    </a:cubicBezTo>
                    <a:cubicBezTo>
                      <a:pt x="129" y="72"/>
                      <a:pt x="118" y="61"/>
                      <a:pt x="105" y="55"/>
                    </a:cubicBezTo>
                    <a:cubicBezTo>
                      <a:pt x="97" y="51"/>
                      <a:pt x="88" y="49"/>
                      <a:pt x="79" y="49"/>
                    </a:cubicBezTo>
                    <a:cubicBezTo>
                      <a:pt x="45" y="49"/>
                      <a:pt x="17" y="77"/>
                      <a:pt x="17" y="111"/>
                    </a:cubicBezTo>
                    <a:cubicBezTo>
                      <a:pt x="17" y="125"/>
                      <a:pt x="22" y="138"/>
                      <a:pt x="30" y="149"/>
                    </a:cubicBezTo>
                    <a:cubicBezTo>
                      <a:pt x="23" y="153"/>
                      <a:pt x="17" y="158"/>
                      <a:pt x="12" y="165"/>
                    </a:cubicBezTo>
                    <a:cubicBezTo>
                      <a:pt x="5" y="174"/>
                      <a:pt x="0" y="186"/>
                      <a:pt x="0" y="198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0" y="276"/>
                      <a:pt x="7" y="284"/>
                      <a:pt x="17" y="284"/>
                    </a:cubicBezTo>
                    <a:cubicBezTo>
                      <a:pt x="128" y="284"/>
                      <a:pt x="128" y="284"/>
                      <a:pt x="128" y="284"/>
                    </a:cubicBezTo>
                    <a:cubicBezTo>
                      <a:pt x="128" y="288"/>
                      <a:pt x="128" y="288"/>
                      <a:pt x="128" y="288"/>
                    </a:cubicBezTo>
                    <a:cubicBezTo>
                      <a:pt x="128" y="300"/>
                      <a:pt x="136" y="310"/>
                      <a:pt x="148" y="310"/>
                    </a:cubicBezTo>
                    <a:cubicBezTo>
                      <a:pt x="314" y="310"/>
                      <a:pt x="314" y="310"/>
                      <a:pt x="314" y="310"/>
                    </a:cubicBezTo>
                    <a:cubicBezTo>
                      <a:pt x="326" y="310"/>
                      <a:pt x="334" y="300"/>
                      <a:pt x="334" y="288"/>
                    </a:cubicBezTo>
                    <a:cubicBezTo>
                      <a:pt x="334" y="284"/>
                      <a:pt x="334" y="284"/>
                      <a:pt x="334" y="284"/>
                    </a:cubicBezTo>
                    <a:cubicBezTo>
                      <a:pt x="444" y="284"/>
                      <a:pt x="444" y="284"/>
                      <a:pt x="444" y="284"/>
                    </a:cubicBezTo>
                    <a:cubicBezTo>
                      <a:pt x="454" y="284"/>
                      <a:pt x="461" y="276"/>
                      <a:pt x="461" y="266"/>
                    </a:cubicBezTo>
                    <a:cubicBezTo>
                      <a:pt x="461" y="198"/>
                      <a:pt x="461" y="198"/>
                      <a:pt x="461" y="198"/>
                    </a:cubicBezTo>
                    <a:cubicBezTo>
                      <a:pt x="461" y="186"/>
                      <a:pt x="456" y="174"/>
                      <a:pt x="449" y="165"/>
                    </a:cubicBezTo>
                    <a:close/>
                    <a:moveTo>
                      <a:pt x="79" y="65"/>
                    </a:moveTo>
                    <a:cubicBezTo>
                      <a:pt x="86" y="65"/>
                      <a:pt x="92" y="67"/>
                      <a:pt x="98" y="70"/>
                    </a:cubicBezTo>
                    <a:cubicBezTo>
                      <a:pt x="108" y="74"/>
                      <a:pt x="116" y="82"/>
                      <a:pt x="120" y="92"/>
                    </a:cubicBezTo>
                    <a:cubicBezTo>
                      <a:pt x="123" y="97"/>
                      <a:pt x="125" y="104"/>
                      <a:pt x="125" y="111"/>
                    </a:cubicBezTo>
                    <a:cubicBezTo>
                      <a:pt x="125" y="125"/>
                      <a:pt x="118" y="137"/>
                      <a:pt x="109" y="146"/>
                    </a:cubicBezTo>
                    <a:cubicBezTo>
                      <a:pt x="108" y="146"/>
                      <a:pt x="107" y="147"/>
                      <a:pt x="106" y="147"/>
                    </a:cubicBezTo>
                    <a:cubicBezTo>
                      <a:pt x="106" y="148"/>
                      <a:pt x="106" y="148"/>
                      <a:pt x="105" y="148"/>
                    </a:cubicBezTo>
                    <a:cubicBezTo>
                      <a:pt x="105" y="149"/>
                      <a:pt x="104" y="149"/>
                      <a:pt x="103" y="150"/>
                    </a:cubicBezTo>
                    <a:cubicBezTo>
                      <a:pt x="103" y="150"/>
                      <a:pt x="102" y="150"/>
                      <a:pt x="102" y="151"/>
                    </a:cubicBezTo>
                    <a:cubicBezTo>
                      <a:pt x="101" y="151"/>
                      <a:pt x="100" y="151"/>
                      <a:pt x="100" y="152"/>
                    </a:cubicBezTo>
                    <a:cubicBezTo>
                      <a:pt x="99" y="152"/>
                      <a:pt x="98" y="152"/>
                      <a:pt x="98" y="153"/>
                    </a:cubicBezTo>
                    <a:cubicBezTo>
                      <a:pt x="97" y="153"/>
                      <a:pt x="97" y="153"/>
                      <a:pt x="96" y="153"/>
                    </a:cubicBezTo>
                    <a:cubicBezTo>
                      <a:pt x="95" y="154"/>
                      <a:pt x="94" y="154"/>
                      <a:pt x="94" y="154"/>
                    </a:cubicBezTo>
                    <a:cubicBezTo>
                      <a:pt x="93" y="154"/>
                      <a:pt x="92" y="155"/>
                      <a:pt x="92" y="155"/>
                    </a:cubicBezTo>
                    <a:cubicBezTo>
                      <a:pt x="91" y="155"/>
                      <a:pt x="90" y="155"/>
                      <a:pt x="89" y="156"/>
                    </a:cubicBezTo>
                    <a:cubicBezTo>
                      <a:pt x="89" y="156"/>
                      <a:pt x="88" y="156"/>
                      <a:pt x="88" y="156"/>
                    </a:cubicBezTo>
                    <a:cubicBezTo>
                      <a:pt x="87" y="156"/>
                      <a:pt x="86" y="156"/>
                      <a:pt x="84" y="156"/>
                    </a:cubicBezTo>
                    <a:cubicBezTo>
                      <a:pt x="84" y="156"/>
                      <a:pt x="84" y="156"/>
                      <a:pt x="83" y="156"/>
                    </a:cubicBezTo>
                    <a:cubicBezTo>
                      <a:pt x="82" y="157"/>
                      <a:pt x="80" y="157"/>
                      <a:pt x="79" y="157"/>
                    </a:cubicBezTo>
                    <a:cubicBezTo>
                      <a:pt x="77" y="157"/>
                      <a:pt x="76" y="157"/>
                      <a:pt x="74" y="156"/>
                    </a:cubicBezTo>
                    <a:cubicBezTo>
                      <a:pt x="74" y="156"/>
                      <a:pt x="74" y="156"/>
                      <a:pt x="73" y="156"/>
                    </a:cubicBezTo>
                    <a:cubicBezTo>
                      <a:pt x="72" y="156"/>
                      <a:pt x="71" y="156"/>
                      <a:pt x="70" y="156"/>
                    </a:cubicBezTo>
                    <a:cubicBezTo>
                      <a:pt x="69" y="156"/>
                      <a:pt x="69" y="156"/>
                      <a:pt x="69" y="156"/>
                    </a:cubicBezTo>
                    <a:cubicBezTo>
                      <a:pt x="68" y="155"/>
                      <a:pt x="67" y="155"/>
                      <a:pt x="66" y="155"/>
                    </a:cubicBezTo>
                    <a:cubicBezTo>
                      <a:pt x="65" y="155"/>
                      <a:pt x="65" y="154"/>
                      <a:pt x="64" y="154"/>
                    </a:cubicBezTo>
                    <a:cubicBezTo>
                      <a:pt x="63" y="154"/>
                      <a:pt x="63" y="154"/>
                      <a:pt x="62" y="153"/>
                    </a:cubicBezTo>
                    <a:cubicBezTo>
                      <a:pt x="61" y="153"/>
                      <a:pt x="61" y="153"/>
                      <a:pt x="60" y="153"/>
                    </a:cubicBezTo>
                    <a:cubicBezTo>
                      <a:pt x="59" y="152"/>
                      <a:pt x="59" y="152"/>
                      <a:pt x="58" y="152"/>
                    </a:cubicBezTo>
                    <a:cubicBezTo>
                      <a:pt x="57" y="151"/>
                      <a:pt x="57" y="151"/>
                      <a:pt x="56" y="151"/>
                    </a:cubicBezTo>
                    <a:cubicBezTo>
                      <a:pt x="56" y="150"/>
                      <a:pt x="55" y="150"/>
                      <a:pt x="55" y="150"/>
                    </a:cubicBezTo>
                    <a:cubicBezTo>
                      <a:pt x="54" y="149"/>
                      <a:pt x="53" y="149"/>
                      <a:pt x="52" y="148"/>
                    </a:cubicBezTo>
                    <a:cubicBezTo>
                      <a:pt x="52" y="148"/>
                      <a:pt x="52" y="148"/>
                      <a:pt x="51" y="147"/>
                    </a:cubicBezTo>
                    <a:cubicBezTo>
                      <a:pt x="51" y="147"/>
                      <a:pt x="50" y="146"/>
                      <a:pt x="49" y="146"/>
                    </a:cubicBezTo>
                    <a:cubicBezTo>
                      <a:pt x="39" y="137"/>
                      <a:pt x="33" y="125"/>
                      <a:pt x="33" y="111"/>
                    </a:cubicBezTo>
                    <a:cubicBezTo>
                      <a:pt x="33" y="86"/>
                      <a:pt x="54" y="65"/>
                      <a:pt x="79" y="65"/>
                    </a:cubicBezTo>
                    <a:close/>
                    <a:moveTo>
                      <a:pt x="129" y="189"/>
                    </a:moveTo>
                    <a:cubicBezTo>
                      <a:pt x="128" y="190"/>
                      <a:pt x="128" y="191"/>
                      <a:pt x="128" y="192"/>
                    </a:cubicBezTo>
                    <a:cubicBezTo>
                      <a:pt x="128" y="194"/>
                      <a:pt x="128" y="195"/>
                      <a:pt x="128" y="196"/>
                    </a:cubicBezTo>
                    <a:cubicBezTo>
                      <a:pt x="128" y="196"/>
                      <a:pt x="128" y="196"/>
                      <a:pt x="128" y="196"/>
                    </a:cubicBezTo>
                    <a:cubicBezTo>
                      <a:pt x="128" y="268"/>
                      <a:pt x="128" y="268"/>
                      <a:pt x="128" y="268"/>
                    </a:cubicBezTo>
                    <a:cubicBezTo>
                      <a:pt x="43" y="268"/>
                      <a:pt x="43" y="268"/>
                      <a:pt x="43" y="268"/>
                    </a:cubicBezTo>
                    <a:cubicBezTo>
                      <a:pt x="43" y="206"/>
                      <a:pt x="43" y="206"/>
                      <a:pt x="43" y="206"/>
                    </a:cubicBezTo>
                    <a:cubicBezTo>
                      <a:pt x="43" y="202"/>
                      <a:pt x="39" y="198"/>
                      <a:pt x="35" y="198"/>
                    </a:cubicBezTo>
                    <a:cubicBezTo>
                      <a:pt x="31" y="198"/>
                      <a:pt x="27" y="202"/>
                      <a:pt x="27" y="206"/>
                    </a:cubicBezTo>
                    <a:cubicBezTo>
                      <a:pt x="27" y="268"/>
                      <a:pt x="27" y="268"/>
                      <a:pt x="2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6" y="268"/>
                      <a:pt x="16" y="267"/>
                      <a:pt x="16" y="266"/>
                    </a:cubicBezTo>
                    <a:cubicBezTo>
                      <a:pt x="16" y="198"/>
                      <a:pt x="16" y="198"/>
                      <a:pt x="16" y="198"/>
                    </a:cubicBezTo>
                    <a:cubicBezTo>
                      <a:pt x="16" y="191"/>
                      <a:pt x="19" y="182"/>
                      <a:pt x="25" y="174"/>
                    </a:cubicBezTo>
                    <a:cubicBezTo>
                      <a:pt x="30" y="168"/>
                      <a:pt x="36" y="163"/>
                      <a:pt x="42" y="160"/>
                    </a:cubicBezTo>
                    <a:cubicBezTo>
                      <a:pt x="42" y="161"/>
                      <a:pt x="42" y="161"/>
                      <a:pt x="43" y="161"/>
                    </a:cubicBezTo>
                    <a:cubicBezTo>
                      <a:pt x="44" y="162"/>
                      <a:pt x="45" y="162"/>
                      <a:pt x="46" y="163"/>
                    </a:cubicBezTo>
                    <a:cubicBezTo>
                      <a:pt x="46" y="163"/>
                      <a:pt x="47" y="164"/>
                      <a:pt x="47" y="164"/>
                    </a:cubicBezTo>
                    <a:cubicBezTo>
                      <a:pt x="48" y="164"/>
                      <a:pt x="49" y="165"/>
                      <a:pt x="50" y="166"/>
                    </a:cubicBezTo>
                    <a:cubicBezTo>
                      <a:pt x="50" y="166"/>
                      <a:pt x="51" y="166"/>
                      <a:pt x="51" y="166"/>
                    </a:cubicBezTo>
                    <a:cubicBezTo>
                      <a:pt x="53" y="167"/>
                      <a:pt x="55" y="168"/>
                      <a:pt x="57" y="169"/>
                    </a:cubicBezTo>
                    <a:cubicBezTo>
                      <a:pt x="58" y="169"/>
                      <a:pt x="59" y="169"/>
                      <a:pt x="60" y="170"/>
                    </a:cubicBezTo>
                    <a:cubicBezTo>
                      <a:pt x="60" y="170"/>
                      <a:pt x="61" y="170"/>
                      <a:pt x="62" y="170"/>
                    </a:cubicBezTo>
                    <a:cubicBezTo>
                      <a:pt x="63" y="171"/>
                      <a:pt x="64" y="171"/>
                      <a:pt x="65" y="171"/>
                    </a:cubicBezTo>
                    <a:cubicBezTo>
                      <a:pt x="66" y="171"/>
                      <a:pt x="67" y="171"/>
                      <a:pt x="67" y="172"/>
                    </a:cubicBezTo>
                    <a:cubicBezTo>
                      <a:pt x="69" y="172"/>
                      <a:pt x="70" y="172"/>
                      <a:pt x="71" y="172"/>
                    </a:cubicBezTo>
                    <a:cubicBezTo>
                      <a:pt x="72" y="172"/>
                      <a:pt x="72" y="172"/>
                      <a:pt x="73" y="172"/>
                    </a:cubicBezTo>
                    <a:cubicBezTo>
                      <a:pt x="75" y="173"/>
                      <a:pt x="77" y="173"/>
                      <a:pt x="79" y="173"/>
                    </a:cubicBezTo>
                    <a:cubicBezTo>
                      <a:pt x="81" y="173"/>
                      <a:pt x="83" y="173"/>
                      <a:pt x="85" y="172"/>
                    </a:cubicBezTo>
                    <a:cubicBezTo>
                      <a:pt x="85" y="172"/>
                      <a:pt x="86" y="172"/>
                      <a:pt x="86" y="172"/>
                    </a:cubicBezTo>
                    <a:cubicBezTo>
                      <a:pt x="88" y="172"/>
                      <a:pt x="89" y="172"/>
                      <a:pt x="90" y="172"/>
                    </a:cubicBezTo>
                    <a:cubicBezTo>
                      <a:pt x="91" y="171"/>
                      <a:pt x="92" y="171"/>
                      <a:pt x="92" y="171"/>
                    </a:cubicBezTo>
                    <a:cubicBezTo>
                      <a:pt x="94" y="171"/>
                      <a:pt x="95" y="171"/>
                      <a:pt x="96" y="170"/>
                    </a:cubicBezTo>
                    <a:cubicBezTo>
                      <a:pt x="96" y="170"/>
                      <a:pt x="97" y="170"/>
                      <a:pt x="98" y="170"/>
                    </a:cubicBezTo>
                    <a:cubicBezTo>
                      <a:pt x="99" y="169"/>
                      <a:pt x="100" y="169"/>
                      <a:pt x="101" y="169"/>
                    </a:cubicBezTo>
                    <a:cubicBezTo>
                      <a:pt x="103" y="168"/>
                      <a:pt x="105" y="167"/>
                      <a:pt x="107" y="166"/>
                    </a:cubicBezTo>
                    <a:cubicBezTo>
                      <a:pt x="107" y="166"/>
                      <a:pt x="108" y="166"/>
                      <a:pt x="108" y="166"/>
                    </a:cubicBezTo>
                    <a:cubicBezTo>
                      <a:pt x="109" y="165"/>
                      <a:pt x="110" y="164"/>
                      <a:pt x="111" y="164"/>
                    </a:cubicBezTo>
                    <a:cubicBezTo>
                      <a:pt x="111" y="164"/>
                      <a:pt x="112" y="163"/>
                      <a:pt x="112" y="163"/>
                    </a:cubicBezTo>
                    <a:cubicBezTo>
                      <a:pt x="113" y="162"/>
                      <a:pt x="114" y="162"/>
                      <a:pt x="115" y="161"/>
                    </a:cubicBezTo>
                    <a:cubicBezTo>
                      <a:pt x="115" y="161"/>
                      <a:pt x="116" y="161"/>
                      <a:pt x="116" y="160"/>
                    </a:cubicBezTo>
                    <a:cubicBezTo>
                      <a:pt x="122" y="163"/>
                      <a:pt x="128" y="168"/>
                      <a:pt x="133" y="174"/>
                    </a:cubicBezTo>
                    <a:cubicBezTo>
                      <a:pt x="131" y="179"/>
                      <a:pt x="129" y="184"/>
                      <a:pt x="129" y="189"/>
                    </a:cubicBezTo>
                    <a:close/>
                    <a:moveTo>
                      <a:pt x="318" y="288"/>
                    </a:moveTo>
                    <a:cubicBezTo>
                      <a:pt x="318" y="292"/>
                      <a:pt x="316" y="294"/>
                      <a:pt x="314" y="294"/>
                    </a:cubicBezTo>
                    <a:cubicBezTo>
                      <a:pt x="298" y="294"/>
                      <a:pt x="298" y="294"/>
                      <a:pt x="298" y="294"/>
                    </a:cubicBezTo>
                    <a:cubicBezTo>
                      <a:pt x="298" y="196"/>
                      <a:pt x="298" y="196"/>
                      <a:pt x="298" y="196"/>
                    </a:cubicBezTo>
                    <a:cubicBezTo>
                      <a:pt x="298" y="191"/>
                      <a:pt x="294" y="188"/>
                      <a:pt x="290" y="188"/>
                    </a:cubicBezTo>
                    <a:cubicBezTo>
                      <a:pt x="285" y="188"/>
                      <a:pt x="282" y="191"/>
                      <a:pt x="282" y="196"/>
                    </a:cubicBezTo>
                    <a:cubicBezTo>
                      <a:pt x="282" y="294"/>
                      <a:pt x="282" y="294"/>
                      <a:pt x="282" y="294"/>
                    </a:cubicBezTo>
                    <a:cubicBezTo>
                      <a:pt x="180" y="294"/>
                      <a:pt x="180" y="294"/>
                      <a:pt x="180" y="294"/>
                    </a:cubicBezTo>
                    <a:cubicBezTo>
                      <a:pt x="180" y="196"/>
                      <a:pt x="180" y="196"/>
                      <a:pt x="180" y="196"/>
                    </a:cubicBezTo>
                    <a:cubicBezTo>
                      <a:pt x="180" y="191"/>
                      <a:pt x="177" y="188"/>
                      <a:pt x="172" y="188"/>
                    </a:cubicBezTo>
                    <a:cubicBezTo>
                      <a:pt x="168" y="188"/>
                      <a:pt x="164" y="191"/>
                      <a:pt x="164" y="196"/>
                    </a:cubicBezTo>
                    <a:cubicBezTo>
                      <a:pt x="164" y="294"/>
                      <a:pt x="164" y="294"/>
                      <a:pt x="164" y="294"/>
                    </a:cubicBezTo>
                    <a:cubicBezTo>
                      <a:pt x="148" y="294"/>
                      <a:pt x="148" y="294"/>
                      <a:pt x="148" y="294"/>
                    </a:cubicBezTo>
                    <a:cubicBezTo>
                      <a:pt x="147" y="294"/>
                      <a:pt x="144" y="292"/>
                      <a:pt x="144" y="288"/>
                    </a:cubicBezTo>
                    <a:cubicBezTo>
                      <a:pt x="144" y="276"/>
                      <a:pt x="144" y="276"/>
                      <a:pt x="144" y="276"/>
                    </a:cubicBezTo>
                    <a:cubicBezTo>
                      <a:pt x="144" y="276"/>
                      <a:pt x="144" y="276"/>
                      <a:pt x="144" y="276"/>
                    </a:cubicBezTo>
                    <a:cubicBezTo>
                      <a:pt x="144" y="196"/>
                      <a:pt x="144" y="196"/>
                      <a:pt x="144" y="196"/>
                    </a:cubicBezTo>
                    <a:cubicBezTo>
                      <a:pt x="144" y="196"/>
                      <a:pt x="144" y="196"/>
                      <a:pt x="144" y="196"/>
                    </a:cubicBezTo>
                    <a:cubicBezTo>
                      <a:pt x="144" y="195"/>
                      <a:pt x="144" y="193"/>
                      <a:pt x="144" y="192"/>
                    </a:cubicBezTo>
                    <a:cubicBezTo>
                      <a:pt x="144" y="192"/>
                      <a:pt x="144" y="191"/>
                      <a:pt x="145" y="191"/>
                    </a:cubicBezTo>
                    <a:cubicBezTo>
                      <a:pt x="145" y="190"/>
                      <a:pt x="145" y="188"/>
                      <a:pt x="145" y="187"/>
                    </a:cubicBezTo>
                    <a:cubicBezTo>
                      <a:pt x="145" y="187"/>
                      <a:pt x="145" y="187"/>
                      <a:pt x="146" y="186"/>
                    </a:cubicBezTo>
                    <a:cubicBezTo>
                      <a:pt x="146" y="185"/>
                      <a:pt x="146" y="184"/>
                      <a:pt x="147" y="182"/>
                    </a:cubicBezTo>
                    <a:cubicBezTo>
                      <a:pt x="147" y="182"/>
                      <a:pt x="147" y="182"/>
                      <a:pt x="147" y="181"/>
                    </a:cubicBezTo>
                    <a:cubicBezTo>
                      <a:pt x="148" y="180"/>
                      <a:pt x="148" y="178"/>
                      <a:pt x="149" y="177"/>
                    </a:cubicBezTo>
                    <a:cubicBezTo>
                      <a:pt x="149" y="177"/>
                      <a:pt x="149" y="177"/>
                      <a:pt x="149" y="177"/>
                    </a:cubicBezTo>
                    <a:cubicBezTo>
                      <a:pt x="151" y="172"/>
                      <a:pt x="154" y="167"/>
                      <a:pt x="157" y="163"/>
                    </a:cubicBezTo>
                    <a:cubicBezTo>
                      <a:pt x="164" y="154"/>
                      <a:pt x="173" y="147"/>
                      <a:pt x="182" y="144"/>
                    </a:cubicBezTo>
                    <a:cubicBezTo>
                      <a:pt x="195" y="154"/>
                      <a:pt x="212" y="160"/>
                      <a:pt x="231" y="160"/>
                    </a:cubicBezTo>
                    <a:cubicBezTo>
                      <a:pt x="250" y="160"/>
                      <a:pt x="267" y="154"/>
                      <a:pt x="280" y="143"/>
                    </a:cubicBezTo>
                    <a:cubicBezTo>
                      <a:pt x="289" y="147"/>
                      <a:pt x="298" y="154"/>
                      <a:pt x="305" y="163"/>
                    </a:cubicBezTo>
                    <a:cubicBezTo>
                      <a:pt x="308" y="167"/>
                      <a:pt x="311" y="172"/>
                      <a:pt x="313" y="176"/>
                    </a:cubicBezTo>
                    <a:cubicBezTo>
                      <a:pt x="314" y="178"/>
                      <a:pt x="314" y="179"/>
                      <a:pt x="315" y="181"/>
                    </a:cubicBezTo>
                    <a:cubicBezTo>
                      <a:pt x="315" y="181"/>
                      <a:pt x="315" y="182"/>
                      <a:pt x="316" y="182"/>
                    </a:cubicBezTo>
                    <a:cubicBezTo>
                      <a:pt x="316" y="183"/>
                      <a:pt x="316" y="184"/>
                      <a:pt x="317" y="186"/>
                    </a:cubicBezTo>
                    <a:cubicBezTo>
                      <a:pt x="317" y="186"/>
                      <a:pt x="317" y="187"/>
                      <a:pt x="317" y="187"/>
                    </a:cubicBezTo>
                    <a:cubicBezTo>
                      <a:pt x="317" y="188"/>
                      <a:pt x="318" y="190"/>
                      <a:pt x="318" y="191"/>
                    </a:cubicBezTo>
                    <a:cubicBezTo>
                      <a:pt x="318" y="191"/>
                      <a:pt x="318" y="191"/>
                      <a:pt x="318" y="192"/>
                    </a:cubicBezTo>
                    <a:cubicBezTo>
                      <a:pt x="318" y="193"/>
                      <a:pt x="318" y="195"/>
                      <a:pt x="318" y="196"/>
                    </a:cubicBezTo>
                    <a:cubicBezTo>
                      <a:pt x="318" y="276"/>
                      <a:pt x="318" y="276"/>
                      <a:pt x="318" y="276"/>
                    </a:cubicBezTo>
                    <a:cubicBezTo>
                      <a:pt x="318" y="276"/>
                      <a:pt x="318" y="276"/>
                      <a:pt x="318" y="276"/>
                    </a:cubicBezTo>
                    <a:lnTo>
                      <a:pt x="318" y="288"/>
                    </a:lnTo>
                    <a:close/>
                    <a:moveTo>
                      <a:pt x="382" y="65"/>
                    </a:moveTo>
                    <a:cubicBezTo>
                      <a:pt x="389" y="65"/>
                      <a:pt x="396" y="67"/>
                      <a:pt x="402" y="70"/>
                    </a:cubicBezTo>
                    <a:cubicBezTo>
                      <a:pt x="412" y="74"/>
                      <a:pt x="419" y="82"/>
                      <a:pt x="424" y="92"/>
                    </a:cubicBezTo>
                    <a:cubicBezTo>
                      <a:pt x="427" y="97"/>
                      <a:pt x="428" y="104"/>
                      <a:pt x="428" y="111"/>
                    </a:cubicBezTo>
                    <a:cubicBezTo>
                      <a:pt x="428" y="125"/>
                      <a:pt x="422" y="137"/>
                      <a:pt x="412" y="146"/>
                    </a:cubicBezTo>
                    <a:cubicBezTo>
                      <a:pt x="411" y="146"/>
                      <a:pt x="411" y="147"/>
                      <a:pt x="410" y="147"/>
                    </a:cubicBezTo>
                    <a:cubicBezTo>
                      <a:pt x="410" y="148"/>
                      <a:pt x="409" y="148"/>
                      <a:pt x="409" y="148"/>
                    </a:cubicBezTo>
                    <a:cubicBezTo>
                      <a:pt x="408" y="149"/>
                      <a:pt x="407" y="149"/>
                      <a:pt x="407" y="150"/>
                    </a:cubicBezTo>
                    <a:cubicBezTo>
                      <a:pt x="406" y="150"/>
                      <a:pt x="406" y="150"/>
                      <a:pt x="405" y="151"/>
                    </a:cubicBezTo>
                    <a:cubicBezTo>
                      <a:pt x="405" y="151"/>
                      <a:pt x="404" y="151"/>
                      <a:pt x="403" y="152"/>
                    </a:cubicBezTo>
                    <a:cubicBezTo>
                      <a:pt x="403" y="152"/>
                      <a:pt x="402" y="152"/>
                      <a:pt x="401" y="153"/>
                    </a:cubicBezTo>
                    <a:cubicBezTo>
                      <a:pt x="401" y="153"/>
                      <a:pt x="400" y="153"/>
                      <a:pt x="399" y="153"/>
                    </a:cubicBezTo>
                    <a:cubicBezTo>
                      <a:pt x="399" y="154"/>
                      <a:pt x="398" y="154"/>
                      <a:pt x="397" y="154"/>
                    </a:cubicBezTo>
                    <a:cubicBezTo>
                      <a:pt x="397" y="154"/>
                      <a:pt x="396" y="155"/>
                      <a:pt x="396" y="155"/>
                    </a:cubicBezTo>
                    <a:cubicBezTo>
                      <a:pt x="395" y="155"/>
                      <a:pt x="394" y="155"/>
                      <a:pt x="393" y="156"/>
                    </a:cubicBezTo>
                    <a:cubicBezTo>
                      <a:pt x="392" y="156"/>
                      <a:pt x="392" y="156"/>
                      <a:pt x="391" y="156"/>
                    </a:cubicBezTo>
                    <a:cubicBezTo>
                      <a:pt x="390" y="156"/>
                      <a:pt x="389" y="156"/>
                      <a:pt x="388" y="156"/>
                    </a:cubicBezTo>
                    <a:cubicBezTo>
                      <a:pt x="388" y="156"/>
                      <a:pt x="387" y="156"/>
                      <a:pt x="387" y="156"/>
                    </a:cubicBezTo>
                    <a:cubicBezTo>
                      <a:pt x="385" y="157"/>
                      <a:pt x="384" y="157"/>
                      <a:pt x="382" y="157"/>
                    </a:cubicBezTo>
                    <a:cubicBezTo>
                      <a:pt x="382" y="157"/>
                      <a:pt x="382" y="157"/>
                      <a:pt x="382" y="157"/>
                    </a:cubicBezTo>
                    <a:cubicBezTo>
                      <a:pt x="381" y="157"/>
                      <a:pt x="379" y="157"/>
                      <a:pt x="378" y="156"/>
                    </a:cubicBezTo>
                    <a:cubicBezTo>
                      <a:pt x="378" y="156"/>
                      <a:pt x="377" y="156"/>
                      <a:pt x="377" y="156"/>
                    </a:cubicBezTo>
                    <a:cubicBezTo>
                      <a:pt x="376" y="156"/>
                      <a:pt x="375" y="156"/>
                      <a:pt x="374" y="156"/>
                    </a:cubicBezTo>
                    <a:cubicBezTo>
                      <a:pt x="373" y="156"/>
                      <a:pt x="373" y="156"/>
                      <a:pt x="372" y="155"/>
                    </a:cubicBezTo>
                    <a:cubicBezTo>
                      <a:pt x="371" y="155"/>
                      <a:pt x="370" y="155"/>
                      <a:pt x="369" y="155"/>
                    </a:cubicBezTo>
                    <a:cubicBezTo>
                      <a:pt x="369" y="155"/>
                      <a:pt x="368" y="154"/>
                      <a:pt x="368" y="154"/>
                    </a:cubicBezTo>
                    <a:cubicBezTo>
                      <a:pt x="367" y="154"/>
                      <a:pt x="366" y="154"/>
                      <a:pt x="365" y="153"/>
                    </a:cubicBezTo>
                    <a:cubicBezTo>
                      <a:pt x="365" y="153"/>
                      <a:pt x="364" y="153"/>
                      <a:pt x="363" y="153"/>
                    </a:cubicBezTo>
                    <a:cubicBezTo>
                      <a:pt x="363" y="152"/>
                      <a:pt x="362" y="152"/>
                      <a:pt x="362" y="152"/>
                    </a:cubicBezTo>
                    <a:cubicBezTo>
                      <a:pt x="361" y="151"/>
                      <a:pt x="360" y="151"/>
                      <a:pt x="360" y="151"/>
                    </a:cubicBezTo>
                    <a:cubicBezTo>
                      <a:pt x="359" y="150"/>
                      <a:pt x="359" y="150"/>
                      <a:pt x="358" y="150"/>
                    </a:cubicBezTo>
                    <a:cubicBezTo>
                      <a:pt x="357" y="149"/>
                      <a:pt x="357" y="149"/>
                      <a:pt x="356" y="148"/>
                    </a:cubicBezTo>
                    <a:cubicBezTo>
                      <a:pt x="356" y="148"/>
                      <a:pt x="355" y="148"/>
                      <a:pt x="355" y="148"/>
                    </a:cubicBezTo>
                    <a:cubicBezTo>
                      <a:pt x="354" y="147"/>
                      <a:pt x="353" y="146"/>
                      <a:pt x="353" y="146"/>
                    </a:cubicBezTo>
                    <a:cubicBezTo>
                      <a:pt x="343" y="137"/>
                      <a:pt x="337" y="125"/>
                      <a:pt x="337" y="111"/>
                    </a:cubicBezTo>
                    <a:cubicBezTo>
                      <a:pt x="337" y="86"/>
                      <a:pt x="357" y="65"/>
                      <a:pt x="382" y="65"/>
                    </a:cubicBezTo>
                    <a:close/>
                    <a:moveTo>
                      <a:pt x="445" y="266"/>
                    </a:moveTo>
                    <a:cubicBezTo>
                      <a:pt x="445" y="267"/>
                      <a:pt x="445" y="268"/>
                      <a:pt x="445" y="268"/>
                    </a:cubicBezTo>
                    <a:cubicBezTo>
                      <a:pt x="444" y="268"/>
                      <a:pt x="444" y="268"/>
                      <a:pt x="444" y="268"/>
                    </a:cubicBezTo>
                    <a:cubicBezTo>
                      <a:pt x="434" y="268"/>
                      <a:pt x="434" y="268"/>
                      <a:pt x="434" y="268"/>
                    </a:cubicBezTo>
                    <a:cubicBezTo>
                      <a:pt x="434" y="206"/>
                      <a:pt x="434" y="206"/>
                      <a:pt x="434" y="206"/>
                    </a:cubicBezTo>
                    <a:cubicBezTo>
                      <a:pt x="434" y="202"/>
                      <a:pt x="431" y="198"/>
                      <a:pt x="426" y="198"/>
                    </a:cubicBezTo>
                    <a:cubicBezTo>
                      <a:pt x="422" y="198"/>
                      <a:pt x="418" y="202"/>
                      <a:pt x="418" y="206"/>
                    </a:cubicBezTo>
                    <a:cubicBezTo>
                      <a:pt x="418" y="268"/>
                      <a:pt x="418" y="268"/>
                      <a:pt x="418" y="268"/>
                    </a:cubicBezTo>
                    <a:cubicBezTo>
                      <a:pt x="334" y="268"/>
                      <a:pt x="334" y="268"/>
                      <a:pt x="334" y="268"/>
                    </a:cubicBezTo>
                    <a:cubicBezTo>
                      <a:pt x="334" y="264"/>
                      <a:pt x="334" y="264"/>
                      <a:pt x="334" y="264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4"/>
                      <a:pt x="334" y="193"/>
                      <a:pt x="334" y="191"/>
                    </a:cubicBezTo>
                    <a:cubicBezTo>
                      <a:pt x="334" y="190"/>
                      <a:pt x="334" y="189"/>
                      <a:pt x="333" y="188"/>
                    </a:cubicBezTo>
                    <a:cubicBezTo>
                      <a:pt x="333" y="187"/>
                      <a:pt x="333" y="186"/>
                      <a:pt x="333" y="185"/>
                    </a:cubicBezTo>
                    <a:cubicBezTo>
                      <a:pt x="333" y="184"/>
                      <a:pt x="333" y="183"/>
                      <a:pt x="332" y="183"/>
                    </a:cubicBezTo>
                    <a:cubicBezTo>
                      <a:pt x="332" y="182"/>
                      <a:pt x="332" y="180"/>
                      <a:pt x="331" y="179"/>
                    </a:cubicBezTo>
                    <a:cubicBezTo>
                      <a:pt x="331" y="179"/>
                      <a:pt x="331" y="178"/>
                      <a:pt x="331" y="178"/>
                    </a:cubicBezTo>
                    <a:cubicBezTo>
                      <a:pt x="330" y="176"/>
                      <a:pt x="330" y="175"/>
                      <a:pt x="329" y="174"/>
                    </a:cubicBezTo>
                    <a:cubicBezTo>
                      <a:pt x="329" y="174"/>
                      <a:pt x="329" y="173"/>
                      <a:pt x="329" y="173"/>
                    </a:cubicBezTo>
                    <a:cubicBezTo>
                      <a:pt x="334" y="168"/>
                      <a:pt x="340" y="163"/>
                      <a:pt x="346" y="160"/>
                    </a:cubicBezTo>
                    <a:cubicBezTo>
                      <a:pt x="346" y="161"/>
                      <a:pt x="346" y="161"/>
                      <a:pt x="346" y="161"/>
                    </a:cubicBezTo>
                    <a:cubicBezTo>
                      <a:pt x="347" y="162"/>
                      <a:pt x="348" y="162"/>
                      <a:pt x="349" y="163"/>
                    </a:cubicBezTo>
                    <a:cubicBezTo>
                      <a:pt x="350" y="163"/>
                      <a:pt x="350" y="164"/>
                      <a:pt x="351" y="164"/>
                    </a:cubicBezTo>
                    <a:cubicBezTo>
                      <a:pt x="352" y="164"/>
                      <a:pt x="353" y="165"/>
                      <a:pt x="354" y="166"/>
                    </a:cubicBezTo>
                    <a:cubicBezTo>
                      <a:pt x="354" y="166"/>
                      <a:pt x="355" y="166"/>
                      <a:pt x="355" y="166"/>
                    </a:cubicBezTo>
                    <a:cubicBezTo>
                      <a:pt x="357" y="167"/>
                      <a:pt x="359" y="168"/>
                      <a:pt x="360" y="169"/>
                    </a:cubicBezTo>
                    <a:cubicBezTo>
                      <a:pt x="361" y="169"/>
                      <a:pt x="362" y="169"/>
                      <a:pt x="363" y="170"/>
                    </a:cubicBezTo>
                    <a:cubicBezTo>
                      <a:pt x="364" y="170"/>
                      <a:pt x="365" y="170"/>
                      <a:pt x="366" y="170"/>
                    </a:cubicBezTo>
                    <a:cubicBezTo>
                      <a:pt x="367" y="171"/>
                      <a:pt x="368" y="171"/>
                      <a:pt x="369" y="171"/>
                    </a:cubicBezTo>
                    <a:cubicBezTo>
                      <a:pt x="370" y="171"/>
                      <a:pt x="370" y="171"/>
                      <a:pt x="371" y="172"/>
                    </a:cubicBezTo>
                    <a:cubicBezTo>
                      <a:pt x="372" y="172"/>
                      <a:pt x="374" y="172"/>
                      <a:pt x="375" y="172"/>
                    </a:cubicBezTo>
                    <a:cubicBezTo>
                      <a:pt x="375" y="172"/>
                      <a:pt x="376" y="172"/>
                      <a:pt x="377" y="172"/>
                    </a:cubicBezTo>
                    <a:cubicBezTo>
                      <a:pt x="379" y="173"/>
                      <a:pt x="380" y="173"/>
                      <a:pt x="382" y="173"/>
                    </a:cubicBezTo>
                    <a:cubicBezTo>
                      <a:pt x="382" y="173"/>
                      <a:pt x="382" y="173"/>
                      <a:pt x="382" y="173"/>
                    </a:cubicBezTo>
                    <a:cubicBezTo>
                      <a:pt x="384" y="173"/>
                      <a:pt x="386" y="173"/>
                      <a:pt x="388" y="172"/>
                    </a:cubicBezTo>
                    <a:cubicBezTo>
                      <a:pt x="389" y="172"/>
                      <a:pt x="389" y="172"/>
                      <a:pt x="390" y="172"/>
                    </a:cubicBezTo>
                    <a:cubicBezTo>
                      <a:pt x="391" y="172"/>
                      <a:pt x="393" y="172"/>
                      <a:pt x="394" y="172"/>
                    </a:cubicBezTo>
                    <a:cubicBezTo>
                      <a:pt x="395" y="171"/>
                      <a:pt x="395" y="171"/>
                      <a:pt x="396" y="171"/>
                    </a:cubicBezTo>
                    <a:cubicBezTo>
                      <a:pt x="397" y="171"/>
                      <a:pt x="398" y="171"/>
                      <a:pt x="399" y="170"/>
                    </a:cubicBezTo>
                    <a:cubicBezTo>
                      <a:pt x="400" y="170"/>
                      <a:pt x="401" y="170"/>
                      <a:pt x="402" y="170"/>
                    </a:cubicBezTo>
                    <a:cubicBezTo>
                      <a:pt x="402" y="169"/>
                      <a:pt x="403" y="169"/>
                      <a:pt x="404" y="169"/>
                    </a:cubicBezTo>
                    <a:cubicBezTo>
                      <a:pt x="408" y="167"/>
                      <a:pt x="411" y="166"/>
                      <a:pt x="414" y="164"/>
                    </a:cubicBezTo>
                    <a:cubicBezTo>
                      <a:pt x="415" y="163"/>
                      <a:pt x="415" y="163"/>
                      <a:pt x="416" y="163"/>
                    </a:cubicBezTo>
                    <a:cubicBezTo>
                      <a:pt x="417" y="162"/>
                      <a:pt x="418" y="162"/>
                      <a:pt x="419" y="161"/>
                    </a:cubicBezTo>
                    <a:cubicBezTo>
                      <a:pt x="419" y="161"/>
                      <a:pt x="419" y="161"/>
                      <a:pt x="419" y="160"/>
                    </a:cubicBezTo>
                    <a:cubicBezTo>
                      <a:pt x="425" y="163"/>
                      <a:pt x="431" y="168"/>
                      <a:pt x="436" y="174"/>
                    </a:cubicBezTo>
                    <a:cubicBezTo>
                      <a:pt x="442" y="182"/>
                      <a:pt x="445" y="191"/>
                      <a:pt x="445" y="198"/>
                    </a:cubicBezTo>
                    <a:lnTo>
                      <a:pt x="445" y="266"/>
                    </a:lnTo>
                    <a:close/>
                  </a:path>
                </a:pathLst>
              </a:custGeom>
              <a:solidFill>
                <a:srgbClr val="0B1749"/>
              </a:solidFill>
              <a:ln>
                <a:noFill/>
              </a:ln>
            </p:spPr>
            <p:txBody>
              <a:bodyPr/>
              <a:lstStyle/>
              <a:p>
                <a:pPr defTabSz="235974">
                  <a:defRPr/>
                </a:pPr>
                <a:endParaRPr lang="en-US" sz="464" kern="0">
                  <a:solidFill>
                    <a:srgbClr val="58585A"/>
                  </a:solidFill>
                  <a:latin typeface="Verdana"/>
                  <a:ea typeface="標楷體" pitchFamily="65" charset="-120"/>
                  <a:cs typeface="Arial" pitchFamily="34" charset="0"/>
                </a:endParaRPr>
              </a:p>
            </p:txBody>
          </p:sp>
          <p:grpSp>
            <p:nvGrpSpPr>
              <p:cNvPr id="4133" name="群組 90">
                <a:extLst>
                  <a:ext uri="{FF2B5EF4-FFF2-40B4-BE49-F238E27FC236}">
                    <a16:creationId xmlns:a16="http://schemas.microsoft.com/office/drawing/2014/main" id="{3A40DAA7-F6CD-485A-901D-B12E76FC13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35914" y="4023035"/>
                <a:ext cx="1593850" cy="1039964"/>
                <a:chOff x="2240112" y="4749058"/>
                <a:chExt cx="1267780" cy="808118"/>
              </a:xfrm>
            </p:grpSpPr>
            <p:pic>
              <p:nvPicPr>
                <p:cNvPr id="4150" name="圖片 4" descr="一張含有 汽車, 貨車, 路面, 運輸 的圖片&#10;&#10;自動產生的描述">
                  <a:extLst>
                    <a:ext uri="{FF2B5EF4-FFF2-40B4-BE49-F238E27FC236}">
                      <a16:creationId xmlns:a16="http://schemas.microsoft.com/office/drawing/2014/main" id="{1A5C0B09-AE26-419F-B937-A6FDE6EA177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40112" y="4749058"/>
                  <a:ext cx="1267780" cy="8081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51" name="圖片 81">
                  <a:extLst>
                    <a:ext uri="{FF2B5EF4-FFF2-40B4-BE49-F238E27FC236}">
                      <a16:creationId xmlns:a16="http://schemas.microsoft.com/office/drawing/2014/main" id="{44E3BB2F-7B3E-4268-A43E-791ED59B7F2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43874" y="4755769"/>
                  <a:ext cx="337566" cy="2756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134" name="Rectangle 43">
                <a:extLst>
                  <a:ext uri="{FF2B5EF4-FFF2-40B4-BE49-F238E27FC236}">
                    <a16:creationId xmlns:a16="http://schemas.microsoft.com/office/drawing/2014/main" id="{C99A4100-59F9-4FED-BED5-F8CFA0B203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8689" y="2926391"/>
                <a:ext cx="2187987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 b="1" dirty="0">
                    <a:cs typeface="Arial" panose="020B0604020202020204" pitchFamily="34" charset="0"/>
                  </a:rPr>
                  <a:t>Chunghwa Telecom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 b="1" dirty="0">
                    <a:cs typeface="Arial" panose="020B0604020202020204" pitchFamily="34" charset="0"/>
                  </a:rPr>
                  <a:t>Satellite ground station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 b="1" dirty="0">
                    <a:cs typeface="Arial" panose="020B0604020202020204" pitchFamily="34" charset="0"/>
                  </a:rPr>
                  <a:t>And monitoring center</a:t>
                </a:r>
              </a:p>
            </p:txBody>
          </p:sp>
          <p:sp>
            <p:nvSpPr>
              <p:cNvPr id="4135" name="Rectangle 43">
                <a:extLst>
                  <a:ext uri="{FF2B5EF4-FFF2-40B4-BE49-F238E27FC236}">
                    <a16:creationId xmlns:a16="http://schemas.microsoft.com/office/drawing/2014/main" id="{7D53ECF6-2EB7-44A5-860C-B3764C02C8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6152" y="2017096"/>
                <a:ext cx="1017586" cy="507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 b="1" dirty="0">
                    <a:cs typeface="Arial" panose="020B0604020202020204" pitchFamily="34" charset="0"/>
                  </a:rPr>
                  <a:t>4G/5G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 b="1" dirty="0">
                    <a:cs typeface="Arial" panose="020B0604020202020204" pitchFamily="34" charset="0"/>
                  </a:rPr>
                  <a:t>Base Station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 b="1" dirty="0">
                    <a:cs typeface="Arial" panose="020B0604020202020204" pitchFamily="34" charset="0"/>
                  </a:rPr>
                  <a:t>Small cell</a:t>
                </a:r>
                <a:r>
                  <a:rPr lang="zh-TW" altLang="en-US" sz="900" b="1" dirty="0">
                    <a:cs typeface="Arial" panose="020B0604020202020204" pitchFamily="34" charset="0"/>
                  </a:rPr>
                  <a:t>    </a:t>
                </a:r>
                <a:endParaRPr lang="en-US" altLang="zh-TW" sz="900" b="1" dirty="0">
                  <a:cs typeface="Arial" panose="020B0604020202020204" pitchFamily="34" charset="0"/>
                </a:endParaRPr>
              </a:p>
            </p:txBody>
          </p:sp>
          <p:sp>
            <p:nvSpPr>
              <p:cNvPr id="4136" name="Rectangle 43">
                <a:extLst>
                  <a:ext uri="{FF2B5EF4-FFF2-40B4-BE49-F238E27FC236}">
                    <a16:creationId xmlns:a16="http://schemas.microsoft.com/office/drawing/2014/main" id="{72F4EFDA-C28C-421E-9FD4-5A245E06AA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6327" y="3565441"/>
                <a:ext cx="207009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 b="1" dirty="0">
                    <a:cs typeface="Arial" panose="020B0604020202020204" pitchFamily="34" charset="0"/>
                  </a:rPr>
                  <a:t>Instant Aerial image</a:t>
                </a:r>
              </a:p>
            </p:txBody>
          </p:sp>
          <p:sp>
            <p:nvSpPr>
              <p:cNvPr id="46" name="Isosceles Triangle 20">
                <a:extLst>
                  <a:ext uri="{FF2B5EF4-FFF2-40B4-BE49-F238E27FC236}">
                    <a16:creationId xmlns:a16="http://schemas.microsoft.com/office/drawing/2014/main" id="{1F79B5A0-44A2-4D35-867D-6BB50212D7CB}"/>
                  </a:ext>
                </a:extLst>
              </p:cNvPr>
              <p:cNvSpPr/>
              <p:nvPr/>
            </p:nvSpPr>
            <p:spPr bwMode="auto">
              <a:xfrm>
                <a:off x="8008225" y="4352841"/>
                <a:ext cx="846138" cy="909638"/>
              </a:xfrm>
              <a:prstGeom prst="triangle">
                <a:avLst>
                  <a:gd name="adj" fmla="val 45149"/>
                </a:avLst>
              </a:prstGeom>
              <a:solidFill>
                <a:srgbClr val="FFFFFF"/>
              </a:solidFill>
              <a:ln w="38100" cap="flat" cmpd="sng" algn="ctr">
                <a:solidFill>
                  <a:srgbClr val="0B174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23596" tIns="11798" rIns="23596" bIns="11798"/>
              <a:lstStyle/>
              <a:p>
                <a:pPr algn="r" defTabSz="235974">
                  <a:defRPr/>
                </a:pPr>
                <a:endParaRPr lang="en-US" sz="464" kern="0" dirty="0">
                  <a:solidFill>
                    <a:srgbClr val="0B1749"/>
                  </a:solidFill>
                  <a:latin typeface="Arial" charset="0"/>
                </a:endParaRPr>
              </a:p>
            </p:txBody>
          </p:sp>
          <p:sp>
            <p:nvSpPr>
              <p:cNvPr id="47" name="Freeform 3">
                <a:extLst>
                  <a:ext uri="{FF2B5EF4-FFF2-40B4-BE49-F238E27FC236}">
                    <a16:creationId xmlns:a16="http://schemas.microsoft.com/office/drawing/2014/main" id="{D1C51D99-4668-47F9-A1D7-50CDE5EF1589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7166851" y="4891004"/>
                <a:ext cx="454025" cy="311150"/>
              </a:xfrm>
              <a:custGeom>
                <a:avLst/>
                <a:gdLst>
                  <a:gd name="T0" fmla="*/ 2147483647 w 461"/>
                  <a:gd name="T1" fmla="*/ 2147483647 h 310"/>
                  <a:gd name="T2" fmla="*/ 2147483647 w 461"/>
                  <a:gd name="T3" fmla="*/ 2147483647 h 310"/>
                  <a:gd name="T4" fmla="*/ 2147483647 w 461"/>
                  <a:gd name="T5" fmla="*/ 2147483647 h 310"/>
                  <a:gd name="T6" fmla="*/ 2147483647 w 461"/>
                  <a:gd name="T7" fmla="*/ 2147483647 h 310"/>
                  <a:gd name="T8" fmla="*/ 2147483647 w 461"/>
                  <a:gd name="T9" fmla="*/ 2147483647 h 310"/>
                  <a:gd name="T10" fmla="*/ 2147483647 w 461"/>
                  <a:gd name="T11" fmla="*/ 2147483647 h 310"/>
                  <a:gd name="T12" fmla="*/ 2147483647 w 461"/>
                  <a:gd name="T13" fmla="*/ 2147483647 h 310"/>
                  <a:gd name="T14" fmla="*/ 2147483647 w 461"/>
                  <a:gd name="T15" fmla="*/ 2147483647 h 310"/>
                  <a:gd name="T16" fmla="*/ 0 w 461"/>
                  <a:gd name="T17" fmla="*/ 2147483647 h 310"/>
                  <a:gd name="T18" fmla="*/ 2147483647 w 461"/>
                  <a:gd name="T19" fmla="*/ 2147483647 h 310"/>
                  <a:gd name="T20" fmla="*/ 2147483647 w 461"/>
                  <a:gd name="T21" fmla="*/ 2147483647 h 310"/>
                  <a:gd name="T22" fmla="*/ 2147483647 w 461"/>
                  <a:gd name="T23" fmla="*/ 2147483647 h 310"/>
                  <a:gd name="T24" fmla="*/ 2147483647 w 461"/>
                  <a:gd name="T25" fmla="*/ 2147483647 h 310"/>
                  <a:gd name="T26" fmla="*/ 2147483647 w 461"/>
                  <a:gd name="T27" fmla="*/ 2147483647 h 310"/>
                  <a:gd name="T28" fmla="*/ 2147483647 w 461"/>
                  <a:gd name="T29" fmla="*/ 2147483647 h 310"/>
                  <a:gd name="T30" fmla="*/ 2147483647 w 461"/>
                  <a:gd name="T31" fmla="*/ 2147483647 h 310"/>
                  <a:gd name="T32" fmla="*/ 2147483647 w 461"/>
                  <a:gd name="T33" fmla="*/ 2147483647 h 310"/>
                  <a:gd name="T34" fmla="*/ 2147483647 w 461"/>
                  <a:gd name="T35" fmla="*/ 2147483647 h 310"/>
                  <a:gd name="T36" fmla="*/ 2147483647 w 461"/>
                  <a:gd name="T37" fmla="*/ 2147483647 h 310"/>
                  <a:gd name="T38" fmla="*/ 2147483647 w 461"/>
                  <a:gd name="T39" fmla="*/ 2147483647 h 310"/>
                  <a:gd name="T40" fmla="*/ 2147483647 w 461"/>
                  <a:gd name="T41" fmla="*/ 2147483647 h 310"/>
                  <a:gd name="T42" fmla="*/ 2147483647 w 461"/>
                  <a:gd name="T43" fmla="*/ 2147483647 h 310"/>
                  <a:gd name="T44" fmla="*/ 2147483647 w 461"/>
                  <a:gd name="T45" fmla="*/ 2147483647 h 310"/>
                  <a:gd name="T46" fmla="*/ 2147483647 w 461"/>
                  <a:gd name="T47" fmla="*/ 2147483647 h 310"/>
                  <a:gd name="T48" fmla="*/ 2147483647 w 461"/>
                  <a:gd name="T49" fmla="*/ 2147483647 h 310"/>
                  <a:gd name="T50" fmla="*/ 2147483647 w 461"/>
                  <a:gd name="T51" fmla="*/ 2147483647 h 310"/>
                  <a:gd name="T52" fmla="*/ 2147483647 w 461"/>
                  <a:gd name="T53" fmla="*/ 2147483647 h 310"/>
                  <a:gd name="T54" fmla="*/ 2147483647 w 461"/>
                  <a:gd name="T55" fmla="*/ 2147483647 h 310"/>
                  <a:gd name="T56" fmla="*/ 2147483647 w 461"/>
                  <a:gd name="T57" fmla="*/ 2147483647 h 310"/>
                  <a:gd name="T58" fmla="*/ 2147483647 w 461"/>
                  <a:gd name="T59" fmla="*/ 2147483647 h 310"/>
                  <a:gd name="T60" fmla="*/ 2147483647 w 461"/>
                  <a:gd name="T61" fmla="*/ 2147483647 h 310"/>
                  <a:gd name="T62" fmla="*/ 2147483647 w 461"/>
                  <a:gd name="T63" fmla="*/ 2147483647 h 310"/>
                  <a:gd name="T64" fmla="*/ 2147483647 w 461"/>
                  <a:gd name="T65" fmla="*/ 2147483647 h 310"/>
                  <a:gd name="T66" fmla="*/ 2147483647 w 461"/>
                  <a:gd name="T67" fmla="*/ 2147483647 h 310"/>
                  <a:gd name="T68" fmla="*/ 2147483647 w 461"/>
                  <a:gd name="T69" fmla="*/ 2147483647 h 310"/>
                  <a:gd name="T70" fmla="*/ 2147483647 w 461"/>
                  <a:gd name="T71" fmla="*/ 2147483647 h 310"/>
                  <a:gd name="T72" fmla="*/ 2147483647 w 461"/>
                  <a:gd name="T73" fmla="*/ 2147483647 h 310"/>
                  <a:gd name="T74" fmla="*/ 2147483647 w 461"/>
                  <a:gd name="T75" fmla="*/ 2147483647 h 310"/>
                  <a:gd name="T76" fmla="*/ 2147483647 w 461"/>
                  <a:gd name="T77" fmla="*/ 2147483647 h 310"/>
                  <a:gd name="T78" fmla="*/ 2147483647 w 461"/>
                  <a:gd name="T79" fmla="*/ 2147483647 h 310"/>
                  <a:gd name="T80" fmla="*/ 2147483647 w 461"/>
                  <a:gd name="T81" fmla="*/ 2147483647 h 310"/>
                  <a:gd name="T82" fmla="*/ 2147483647 w 461"/>
                  <a:gd name="T83" fmla="*/ 2147483647 h 310"/>
                  <a:gd name="T84" fmla="*/ 2147483647 w 461"/>
                  <a:gd name="T85" fmla="*/ 2147483647 h 310"/>
                  <a:gd name="T86" fmla="*/ 2147483647 w 461"/>
                  <a:gd name="T87" fmla="*/ 2147483647 h 310"/>
                  <a:gd name="T88" fmla="*/ 2147483647 w 461"/>
                  <a:gd name="T89" fmla="*/ 2147483647 h 310"/>
                  <a:gd name="T90" fmla="*/ 2147483647 w 461"/>
                  <a:gd name="T91" fmla="*/ 2147483647 h 310"/>
                  <a:gd name="T92" fmla="*/ 2147483647 w 461"/>
                  <a:gd name="T93" fmla="*/ 2147483647 h 310"/>
                  <a:gd name="T94" fmla="*/ 2147483647 w 461"/>
                  <a:gd name="T95" fmla="*/ 2147483647 h 310"/>
                  <a:gd name="T96" fmla="*/ 2147483647 w 461"/>
                  <a:gd name="T97" fmla="*/ 2147483647 h 310"/>
                  <a:gd name="T98" fmla="*/ 2147483647 w 461"/>
                  <a:gd name="T99" fmla="*/ 2147483647 h 310"/>
                  <a:gd name="T100" fmla="*/ 2147483647 w 461"/>
                  <a:gd name="T101" fmla="*/ 2147483647 h 310"/>
                  <a:gd name="T102" fmla="*/ 2147483647 w 461"/>
                  <a:gd name="T103" fmla="*/ 2147483647 h 310"/>
                  <a:gd name="T104" fmla="*/ 2147483647 w 461"/>
                  <a:gd name="T105" fmla="*/ 2147483647 h 310"/>
                  <a:gd name="T106" fmla="*/ 2147483647 w 461"/>
                  <a:gd name="T107" fmla="*/ 2147483647 h 310"/>
                  <a:gd name="T108" fmla="*/ 2147483647 w 461"/>
                  <a:gd name="T109" fmla="*/ 2147483647 h 310"/>
                  <a:gd name="T110" fmla="*/ 2147483647 w 461"/>
                  <a:gd name="T111" fmla="*/ 2147483647 h 310"/>
                  <a:gd name="T112" fmla="*/ 2147483647 w 461"/>
                  <a:gd name="T113" fmla="*/ 2147483647 h 310"/>
                  <a:gd name="T114" fmla="*/ 2147483647 w 461"/>
                  <a:gd name="T115" fmla="*/ 2147483647 h 310"/>
                  <a:gd name="T116" fmla="*/ 2147483647 w 461"/>
                  <a:gd name="T117" fmla="*/ 2147483647 h 310"/>
                  <a:gd name="T118" fmla="*/ 2147483647 w 461"/>
                  <a:gd name="T119" fmla="*/ 2147483647 h 310"/>
                  <a:gd name="T120" fmla="*/ 2147483647 w 461"/>
                  <a:gd name="T121" fmla="*/ 2147483647 h 310"/>
                  <a:gd name="T122" fmla="*/ 2147483647 w 461"/>
                  <a:gd name="T123" fmla="*/ 2147483647 h 310"/>
                  <a:gd name="T124" fmla="*/ 2147483647 w 461"/>
                  <a:gd name="T125" fmla="*/ 2147483647 h 31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461" h="310">
                    <a:moveTo>
                      <a:pt x="449" y="165"/>
                    </a:moveTo>
                    <a:cubicBezTo>
                      <a:pt x="444" y="158"/>
                      <a:pt x="438" y="153"/>
                      <a:pt x="431" y="149"/>
                    </a:cubicBezTo>
                    <a:cubicBezTo>
                      <a:pt x="439" y="138"/>
                      <a:pt x="444" y="125"/>
                      <a:pt x="444" y="111"/>
                    </a:cubicBezTo>
                    <a:cubicBezTo>
                      <a:pt x="444" y="102"/>
                      <a:pt x="442" y="93"/>
                      <a:pt x="438" y="85"/>
                    </a:cubicBezTo>
                    <a:cubicBezTo>
                      <a:pt x="432" y="72"/>
                      <a:pt x="422" y="61"/>
                      <a:pt x="409" y="55"/>
                    </a:cubicBezTo>
                    <a:cubicBezTo>
                      <a:pt x="401" y="51"/>
                      <a:pt x="392" y="49"/>
                      <a:pt x="382" y="49"/>
                    </a:cubicBezTo>
                    <a:cubicBezTo>
                      <a:pt x="348" y="49"/>
                      <a:pt x="321" y="77"/>
                      <a:pt x="321" y="111"/>
                    </a:cubicBezTo>
                    <a:cubicBezTo>
                      <a:pt x="321" y="125"/>
                      <a:pt x="326" y="138"/>
                      <a:pt x="334" y="149"/>
                    </a:cubicBezTo>
                    <a:cubicBezTo>
                      <a:pt x="329" y="151"/>
                      <a:pt x="325" y="155"/>
                      <a:pt x="321" y="158"/>
                    </a:cubicBezTo>
                    <a:cubicBezTo>
                      <a:pt x="320" y="157"/>
                      <a:pt x="319" y="155"/>
                      <a:pt x="318" y="154"/>
                    </a:cubicBezTo>
                    <a:cubicBezTo>
                      <a:pt x="311" y="145"/>
                      <a:pt x="302" y="137"/>
                      <a:pt x="293" y="132"/>
                    </a:cubicBezTo>
                    <a:cubicBezTo>
                      <a:pt x="304" y="118"/>
                      <a:pt x="311" y="100"/>
                      <a:pt x="311" y="80"/>
                    </a:cubicBezTo>
                    <a:cubicBezTo>
                      <a:pt x="311" y="65"/>
                      <a:pt x="307" y="50"/>
                      <a:pt x="299" y="37"/>
                    </a:cubicBezTo>
                    <a:cubicBezTo>
                      <a:pt x="296" y="34"/>
                      <a:pt x="291" y="33"/>
                      <a:pt x="288" y="35"/>
                    </a:cubicBezTo>
                    <a:cubicBezTo>
                      <a:pt x="284" y="37"/>
                      <a:pt x="283" y="42"/>
                      <a:pt x="285" y="46"/>
                    </a:cubicBezTo>
                    <a:cubicBezTo>
                      <a:pt x="292" y="56"/>
                      <a:pt x="295" y="68"/>
                      <a:pt x="295" y="80"/>
                    </a:cubicBezTo>
                    <a:cubicBezTo>
                      <a:pt x="295" y="116"/>
                      <a:pt x="266" y="144"/>
                      <a:pt x="231" y="144"/>
                    </a:cubicBezTo>
                    <a:cubicBezTo>
                      <a:pt x="196" y="144"/>
                      <a:pt x="167" y="116"/>
                      <a:pt x="167" y="80"/>
                    </a:cubicBezTo>
                    <a:cubicBezTo>
                      <a:pt x="167" y="45"/>
                      <a:pt x="196" y="16"/>
                      <a:pt x="231" y="16"/>
                    </a:cubicBezTo>
                    <a:cubicBezTo>
                      <a:pt x="243" y="16"/>
                      <a:pt x="255" y="20"/>
                      <a:pt x="265" y="26"/>
                    </a:cubicBezTo>
                    <a:cubicBezTo>
                      <a:pt x="269" y="28"/>
                      <a:pt x="274" y="27"/>
                      <a:pt x="276" y="24"/>
                    </a:cubicBezTo>
                    <a:cubicBezTo>
                      <a:pt x="279" y="20"/>
                      <a:pt x="278" y="15"/>
                      <a:pt x="274" y="13"/>
                    </a:cubicBezTo>
                    <a:cubicBezTo>
                      <a:pt x="261" y="4"/>
                      <a:pt x="246" y="0"/>
                      <a:pt x="231" y="0"/>
                    </a:cubicBezTo>
                    <a:cubicBezTo>
                      <a:pt x="187" y="0"/>
                      <a:pt x="151" y="36"/>
                      <a:pt x="151" y="80"/>
                    </a:cubicBezTo>
                    <a:cubicBezTo>
                      <a:pt x="151" y="100"/>
                      <a:pt x="158" y="118"/>
                      <a:pt x="169" y="132"/>
                    </a:cubicBezTo>
                    <a:cubicBezTo>
                      <a:pt x="160" y="137"/>
                      <a:pt x="151" y="145"/>
                      <a:pt x="144" y="154"/>
                    </a:cubicBezTo>
                    <a:cubicBezTo>
                      <a:pt x="143" y="155"/>
                      <a:pt x="142" y="157"/>
                      <a:pt x="140" y="159"/>
                    </a:cubicBezTo>
                    <a:cubicBezTo>
                      <a:pt x="137" y="155"/>
                      <a:pt x="132" y="151"/>
                      <a:pt x="128" y="149"/>
                    </a:cubicBezTo>
                    <a:cubicBezTo>
                      <a:pt x="136" y="138"/>
                      <a:pt x="141" y="125"/>
                      <a:pt x="141" y="111"/>
                    </a:cubicBezTo>
                    <a:cubicBezTo>
                      <a:pt x="141" y="102"/>
                      <a:pt x="139" y="93"/>
                      <a:pt x="135" y="85"/>
                    </a:cubicBezTo>
                    <a:cubicBezTo>
                      <a:pt x="129" y="72"/>
                      <a:pt x="118" y="61"/>
                      <a:pt x="105" y="55"/>
                    </a:cubicBezTo>
                    <a:cubicBezTo>
                      <a:pt x="97" y="51"/>
                      <a:pt x="88" y="49"/>
                      <a:pt x="79" y="49"/>
                    </a:cubicBezTo>
                    <a:cubicBezTo>
                      <a:pt x="45" y="49"/>
                      <a:pt x="17" y="77"/>
                      <a:pt x="17" y="111"/>
                    </a:cubicBezTo>
                    <a:cubicBezTo>
                      <a:pt x="17" y="125"/>
                      <a:pt x="22" y="138"/>
                      <a:pt x="30" y="149"/>
                    </a:cubicBezTo>
                    <a:cubicBezTo>
                      <a:pt x="23" y="153"/>
                      <a:pt x="17" y="158"/>
                      <a:pt x="12" y="165"/>
                    </a:cubicBezTo>
                    <a:cubicBezTo>
                      <a:pt x="5" y="174"/>
                      <a:pt x="0" y="186"/>
                      <a:pt x="0" y="198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0" y="276"/>
                      <a:pt x="7" y="284"/>
                      <a:pt x="17" y="284"/>
                    </a:cubicBezTo>
                    <a:cubicBezTo>
                      <a:pt x="128" y="284"/>
                      <a:pt x="128" y="284"/>
                      <a:pt x="128" y="284"/>
                    </a:cubicBezTo>
                    <a:cubicBezTo>
                      <a:pt x="128" y="288"/>
                      <a:pt x="128" y="288"/>
                      <a:pt x="128" y="288"/>
                    </a:cubicBezTo>
                    <a:cubicBezTo>
                      <a:pt x="128" y="300"/>
                      <a:pt x="136" y="310"/>
                      <a:pt x="148" y="310"/>
                    </a:cubicBezTo>
                    <a:cubicBezTo>
                      <a:pt x="314" y="310"/>
                      <a:pt x="314" y="310"/>
                      <a:pt x="314" y="310"/>
                    </a:cubicBezTo>
                    <a:cubicBezTo>
                      <a:pt x="326" y="310"/>
                      <a:pt x="334" y="300"/>
                      <a:pt x="334" y="288"/>
                    </a:cubicBezTo>
                    <a:cubicBezTo>
                      <a:pt x="334" y="284"/>
                      <a:pt x="334" y="284"/>
                      <a:pt x="334" y="284"/>
                    </a:cubicBezTo>
                    <a:cubicBezTo>
                      <a:pt x="444" y="284"/>
                      <a:pt x="444" y="284"/>
                      <a:pt x="444" y="284"/>
                    </a:cubicBezTo>
                    <a:cubicBezTo>
                      <a:pt x="454" y="284"/>
                      <a:pt x="461" y="276"/>
                      <a:pt x="461" y="266"/>
                    </a:cubicBezTo>
                    <a:cubicBezTo>
                      <a:pt x="461" y="198"/>
                      <a:pt x="461" y="198"/>
                      <a:pt x="461" y="198"/>
                    </a:cubicBezTo>
                    <a:cubicBezTo>
                      <a:pt x="461" y="186"/>
                      <a:pt x="456" y="174"/>
                      <a:pt x="449" y="165"/>
                    </a:cubicBezTo>
                    <a:close/>
                    <a:moveTo>
                      <a:pt x="79" y="65"/>
                    </a:moveTo>
                    <a:cubicBezTo>
                      <a:pt x="86" y="65"/>
                      <a:pt x="92" y="67"/>
                      <a:pt x="98" y="70"/>
                    </a:cubicBezTo>
                    <a:cubicBezTo>
                      <a:pt x="108" y="74"/>
                      <a:pt x="116" y="82"/>
                      <a:pt x="120" y="92"/>
                    </a:cubicBezTo>
                    <a:cubicBezTo>
                      <a:pt x="123" y="97"/>
                      <a:pt x="125" y="104"/>
                      <a:pt x="125" y="111"/>
                    </a:cubicBezTo>
                    <a:cubicBezTo>
                      <a:pt x="125" y="125"/>
                      <a:pt x="118" y="137"/>
                      <a:pt x="109" y="146"/>
                    </a:cubicBezTo>
                    <a:cubicBezTo>
                      <a:pt x="108" y="146"/>
                      <a:pt x="107" y="147"/>
                      <a:pt x="106" y="147"/>
                    </a:cubicBezTo>
                    <a:cubicBezTo>
                      <a:pt x="106" y="148"/>
                      <a:pt x="106" y="148"/>
                      <a:pt x="105" y="148"/>
                    </a:cubicBezTo>
                    <a:cubicBezTo>
                      <a:pt x="105" y="149"/>
                      <a:pt x="104" y="149"/>
                      <a:pt x="103" y="150"/>
                    </a:cubicBezTo>
                    <a:cubicBezTo>
                      <a:pt x="103" y="150"/>
                      <a:pt x="102" y="150"/>
                      <a:pt x="102" y="151"/>
                    </a:cubicBezTo>
                    <a:cubicBezTo>
                      <a:pt x="101" y="151"/>
                      <a:pt x="100" y="151"/>
                      <a:pt x="100" y="152"/>
                    </a:cubicBezTo>
                    <a:cubicBezTo>
                      <a:pt x="99" y="152"/>
                      <a:pt x="98" y="152"/>
                      <a:pt x="98" y="153"/>
                    </a:cubicBezTo>
                    <a:cubicBezTo>
                      <a:pt x="97" y="153"/>
                      <a:pt x="97" y="153"/>
                      <a:pt x="96" y="153"/>
                    </a:cubicBezTo>
                    <a:cubicBezTo>
                      <a:pt x="95" y="154"/>
                      <a:pt x="94" y="154"/>
                      <a:pt x="94" y="154"/>
                    </a:cubicBezTo>
                    <a:cubicBezTo>
                      <a:pt x="93" y="154"/>
                      <a:pt x="92" y="155"/>
                      <a:pt x="92" y="155"/>
                    </a:cubicBezTo>
                    <a:cubicBezTo>
                      <a:pt x="91" y="155"/>
                      <a:pt x="90" y="155"/>
                      <a:pt x="89" y="156"/>
                    </a:cubicBezTo>
                    <a:cubicBezTo>
                      <a:pt x="89" y="156"/>
                      <a:pt x="88" y="156"/>
                      <a:pt x="88" y="156"/>
                    </a:cubicBezTo>
                    <a:cubicBezTo>
                      <a:pt x="87" y="156"/>
                      <a:pt x="86" y="156"/>
                      <a:pt x="84" y="156"/>
                    </a:cubicBezTo>
                    <a:cubicBezTo>
                      <a:pt x="84" y="156"/>
                      <a:pt x="84" y="156"/>
                      <a:pt x="83" y="156"/>
                    </a:cubicBezTo>
                    <a:cubicBezTo>
                      <a:pt x="82" y="157"/>
                      <a:pt x="80" y="157"/>
                      <a:pt x="79" y="157"/>
                    </a:cubicBezTo>
                    <a:cubicBezTo>
                      <a:pt x="77" y="157"/>
                      <a:pt x="76" y="157"/>
                      <a:pt x="74" y="156"/>
                    </a:cubicBezTo>
                    <a:cubicBezTo>
                      <a:pt x="74" y="156"/>
                      <a:pt x="74" y="156"/>
                      <a:pt x="73" y="156"/>
                    </a:cubicBezTo>
                    <a:cubicBezTo>
                      <a:pt x="72" y="156"/>
                      <a:pt x="71" y="156"/>
                      <a:pt x="70" y="156"/>
                    </a:cubicBezTo>
                    <a:cubicBezTo>
                      <a:pt x="69" y="156"/>
                      <a:pt x="69" y="156"/>
                      <a:pt x="69" y="156"/>
                    </a:cubicBezTo>
                    <a:cubicBezTo>
                      <a:pt x="68" y="155"/>
                      <a:pt x="67" y="155"/>
                      <a:pt x="66" y="155"/>
                    </a:cubicBezTo>
                    <a:cubicBezTo>
                      <a:pt x="65" y="155"/>
                      <a:pt x="65" y="154"/>
                      <a:pt x="64" y="154"/>
                    </a:cubicBezTo>
                    <a:cubicBezTo>
                      <a:pt x="63" y="154"/>
                      <a:pt x="63" y="154"/>
                      <a:pt x="62" y="153"/>
                    </a:cubicBezTo>
                    <a:cubicBezTo>
                      <a:pt x="61" y="153"/>
                      <a:pt x="61" y="153"/>
                      <a:pt x="60" y="153"/>
                    </a:cubicBezTo>
                    <a:cubicBezTo>
                      <a:pt x="59" y="152"/>
                      <a:pt x="59" y="152"/>
                      <a:pt x="58" y="152"/>
                    </a:cubicBezTo>
                    <a:cubicBezTo>
                      <a:pt x="57" y="151"/>
                      <a:pt x="57" y="151"/>
                      <a:pt x="56" y="151"/>
                    </a:cubicBezTo>
                    <a:cubicBezTo>
                      <a:pt x="56" y="150"/>
                      <a:pt x="55" y="150"/>
                      <a:pt x="55" y="150"/>
                    </a:cubicBezTo>
                    <a:cubicBezTo>
                      <a:pt x="54" y="149"/>
                      <a:pt x="53" y="149"/>
                      <a:pt x="52" y="148"/>
                    </a:cubicBezTo>
                    <a:cubicBezTo>
                      <a:pt x="52" y="148"/>
                      <a:pt x="52" y="148"/>
                      <a:pt x="51" y="147"/>
                    </a:cubicBezTo>
                    <a:cubicBezTo>
                      <a:pt x="51" y="147"/>
                      <a:pt x="50" y="146"/>
                      <a:pt x="49" y="146"/>
                    </a:cubicBezTo>
                    <a:cubicBezTo>
                      <a:pt x="39" y="137"/>
                      <a:pt x="33" y="125"/>
                      <a:pt x="33" y="111"/>
                    </a:cubicBezTo>
                    <a:cubicBezTo>
                      <a:pt x="33" y="86"/>
                      <a:pt x="54" y="65"/>
                      <a:pt x="79" y="65"/>
                    </a:cubicBezTo>
                    <a:close/>
                    <a:moveTo>
                      <a:pt x="129" y="189"/>
                    </a:moveTo>
                    <a:cubicBezTo>
                      <a:pt x="128" y="190"/>
                      <a:pt x="128" y="191"/>
                      <a:pt x="128" y="192"/>
                    </a:cubicBezTo>
                    <a:cubicBezTo>
                      <a:pt x="128" y="194"/>
                      <a:pt x="128" y="195"/>
                      <a:pt x="128" y="196"/>
                    </a:cubicBezTo>
                    <a:cubicBezTo>
                      <a:pt x="128" y="196"/>
                      <a:pt x="128" y="196"/>
                      <a:pt x="128" y="196"/>
                    </a:cubicBezTo>
                    <a:cubicBezTo>
                      <a:pt x="128" y="268"/>
                      <a:pt x="128" y="268"/>
                      <a:pt x="128" y="268"/>
                    </a:cubicBezTo>
                    <a:cubicBezTo>
                      <a:pt x="43" y="268"/>
                      <a:pt x="43" y="268"/>
                      <a:pt x="43" y="268"/>
                    </a:cubicBezTo>
                    <a:cubicBezTo>
                      <a:pt x="43" y="206"/>
                      <a:pt x="43" y="206"/>
                      <a:pt x="43" y="206"/>
                    </a:cubicBezTo>
                    <a:cubicBezTo>
                      <a:pt x="43" y="202"/>
                      <a:pt x="39" y="198"/>
                      <a:pt x="35" y="198"/>
                    </a:cubicBezTo>
                    <a:cubicBezTo>
                      <a:pt x="31" y="198"/>
                      <a:pt x="27" y="202"/>
                      <a:pt x="27" y="206"/>
                    </a:cubicBezTo>
                    <a:cubicBezTo>
                      <a:pt x="27" y="268"/>
                      <a:pt x="27" y="268"/>
                      <a:pt x="2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6" y="268"/>
                      <a:pt x="16" y="267"/>
                      <a:pt x="16" y="266"/>
                    </a:cubicBezTo>
                    <a:cubicBezTo>
                      <a:pt x="16" y="198"/>
                      <a:pt x="16" y="198"/>
                      <a:pt x="16" y="198"/>
                    </a:cubicBezTo>
                    <a:cubicBezTo>
                      <a:pt x="16" y="191"/>
                      <a:pt x="19" y="182"/>
                      <a:pt x="25" y="174"/>
                    </a:cubicBezTo>
                    <a:cubicBezTo>
                      <a:pt x="30" y="168"/>
                      <a:pt x="36" y="163"/>
                      <a:pt x="42" y="160"/>
                    </a:cubicBezTo>
                    <a:cubicBezTo>
                      <a:pt x="42" y="161"/>
                      <a:pt x="42" y="161"/>
                      <a:pt x="43" y="161"/>
                    </a:cubicBezTo>
                    <a:cubicBezTo>
                      <a:pt x="44" y="162"/>
                      <a:pt x="45" y="162"/>
                      <a:pt x="46" y="163"/>
                    </a:cubicBezTo>
                    <a:cubicBezTo>
                      <a:pt x="46" y="163"/>
                      <a:pt x="47" y="164"/>
                      <a:pt x="47" y="164"/>
                    </a:cubicBezTo>
                    <a:cubicBezTo>
                      <a:pt x="48" y="164"/>
                      <a:pt x="49" y="165"/>
                      <a:pt x="50" y="166"/>
                    </a:cubicBezTo>
                    <a:cubicBezTo>
                      <a:pt x="50" y="166"/>
                      <a:pt x="51" y="166"/>
                      <a:pt x="51" y="166"/>
                    </a:cubicBezTo>
                    <a:cubicBezTo>
                      <a:pt x="53" y="167"/>
                      <a:pt x="55" y="168"/>
                      <a:pt x="57" y="169"/>
                    </a:cubicBezTo>
                    <a:cubicBezTo>
                      <a:pt x="58" y="169"/>
                      <a:pt x="59" y="169"/>
                      <a:pt x="60" y="170"/>
                    </a:cubicBezTo>
                    <a:cubicBezTo>
                      <a:pt x="60" y="170"/>
                      <a:pt x="61" y="170"/>
                      <a:pt x="62" y="170"/>
                    </a:cubicBezTo>
                    <a:cubicBezTo>
                      <a:pt x="63" y="171"/>
                      <a:pt x="64" y="171"/>
                      <a:pt x="65" y="171"/>
                    </a:cubicBezTo>
                    <a:cubicBezTo>
                      <a:pt x="66" y="171"/>
                      <a:pt x="67" y="171"/>
                      <a:pt x="67" y="172"/>
                    </a:cubicBezTo>
                    <a:cubicBezTo>
                      <a:pt x="69" y="172"/>
                      <a:pt x="70" y="172"/>
                      <a:pt x="71" y="172"/>
                    </a:cubicBezTo>
                    <a:cubicBezTo>
                      <a:pt x="72" y="172"/>
                      <a:pt x="72" y="172"/>
                      <a:pt x="73" y="172"/>
                    </a:cubicBezTo>
                    <a:cubicBezTo>
                      <a:pt x="75" y="173"/>
                      <a:pt x="77" y="173"/>
                      <a:pt x="79" y="173"/>
                    </a:cubicBezTo>
                    <a:cubicBezTo>
                      <a:pt x="81" y="173"/>
                      <a:pt x="83" y="173"/>
                      <a:pt x="85" y="172"/>
                    </a:cubicBezTo>
                    <a:cubicBezTo>
                      <a:pt x="85" y="172"/>
                      <a:pt x="86" y="172"/>
                      <a:pt x="86" y="172"/>
                    </a:cubicBezTo>
                    <a:cubicBezTo>
                      <a:pt x="88" y="172"/>
                      <a:pt x="89" y="172"/>
                      <a:pt x="90" y="172"/>
                    </a:cubicBezTo>
                    <a:cubicBezTo>
                      <a:pt x="91" y="171"/>
                      <a:pt x="92" y="171"/>
                      <a:pt x="92" y="171"/>
                    </a:cubicBezTo>
                    <a:cubicBezTo>
                      <a:pt x="94" y="171"/>
                      <a:pt x="95" y="171"/>
                      <a:pt x="96" y="170"/>
                    </a:cubicBezTo>
                    <a:cubicBezTo>
                      <a:pt x="96" y="170"/>
                      <a:pt x="97" y="170"/>
                      <a:pt x="98" y="170"/>
                    </a:cubicBezTo>
                    <a:cubicBezTo>
                      <a:pt x="99" y="169"/>
                      <a:pt x="100" y="169"/>
                      <a:pt x="101" y="169"/>
                    </a:cubicBezTo>
                    <a:cubicBezTo>
                      <a:pt x="103" y="168"/>
                      <a:pt x="105" y="167"/>
                      <a:pt x="107" y="166"/>
                    </a:cubicBezTo>
                    <a:cubicBezTo>
                      <a:pt x="107" y="166"/>
                      <a:pt x="108" y="166"/>
                      <a:pt x="108" y="166"/>
                    </a:cubicBezTo>
                    <a:cubicBezTo>
                      <a:pt x="109" y="165"/>
                      <a:pt x="110" y="164"/>
                      <a:pt x="111" y="164"/>
                    </a:cubicBezTo>
                    <a:cubicBezTo>
                      <a:pt x="111" y="164"/>
                      <a:pt x="112" y="163"/>
                      <a:pt x="112" y="163"/>
                    </a:cubicBezTo>
                    <a:cubicBezTo>
                      <a:pt x="113" y="162"/>
                      <a:pt x="114" y="162"/>
                      <a:pt x="115" y="161"/>
                    </a:cubicBezTo>
                    <a:cubicBezTo>
                      <a:pt x="115" y="161"/>
                      <a:pt x="116" y="161"/>
                      <a:pt x="116" y="160"/>
                    </a:cubicBezTo>
                    <a:cubicBezTo>
                      <a:pt x="122" y="163"/>
                      <a:pt x="128" y="168"/>
                      <a:pt x="133" y="174"/>
                    </a:cubicBezTo>
                    <a:cubicBezTo>
                      <a:pt x="131" y="179"/>
                      <a:pt x="129" y="184"/>
                      <a:pt x="129" y="189"/>
                    </a:cubicBezTo>
                    <a:close/>
                    <a:moveTo>
                      <a:pt x="318" y="288"/>
                    </a:moveTo>
                    <a:cubicBezTo>
                      <a:pt x="318" y="292"/>
                      <a:pt x="316" y="294"/>
                      <a:pt x="314" y="294"/>
                    </a:cubicBezTo>
                    <a:cubicBezTo>
                      <a:pt x="298" y="294"/>
                      <a:pt x="298" y="294"/>
                      <a:pt x="298" y="294"/>
                    </a:cubicBezTo>
                    <a:cubicBezTo>
                      <a:pt x="298" y="196"/>
                      <a:pt x="298" y="196"/>
                      <a:pt x="298" y="196"/>
                    </a:cubicBezTo>
                    <a:cubicBezTo>
                      <a:pt x="298" y="191"/>
                      <a:pt x="294" y="188"/>
                      <a:pt x="290" y="188"/>
                    </a:cubicBezTo>
                    <a:cubicBezTo>
                      <a:pt x="285" y="188"/>
                      <a:pt x="282" y="191"/>
                      <a:pt x="282" y="196"/>
                    </a:cubicBezTo>
                    <a:cubicBezTo>
                      <a:pt x="282" y="294"/>
                      <a:pt x="282" y="294"/>
                      <a:pt x="282" y="294"/>
                    </a:cubicBezTo>
                    <a:cubicBezTo>
                      <a:pt x="180" y="294"/>
                      <a:pt x="180" y="294"/>
                      <a:pt x="180" y="294"/>
                    </a:cubicBezTo>
                    <a:cubicBezTo>
                      <a:pt x="180" y="196"/>
                      <a:pt x="180" y="196"/>
                      <a:pt x="180" y="196"/>
                    </a:cubicBezTo>
                    <a:cubicBezTo>
                      <a:pt x="180" y="191"/>
                      <a:pt x="177" y="188"/>
                      <a:pt x="172" y="188"/>
                    </a:cubicBezTo>
                    <a:cubicBezTo>
                      <a:pt x="168" y="188"/>
                      <a:pt x="164" y="191"/>
                      <a:pt x="164" y="196"/>
                    </a:cubicBezTo>
                    <a:cubicBezTo>
                      <a:pt x="164" y="294"/>
                      <a:pt x="164" y="294"/>
                      <a:pt x="164" y="294"/>
                    </a:cubicBezTo>
                    <a:cubicBezTo>
                      <a:pt x="148" y="294"/>
                      <a:pt x="148" y="294"/>
                      <a:pt x="148" y="294"/>
                    </a:cubicBezTo>
                    <a:cubicBezTo>
                      <a:pt x="147" y="294"/>
                      <a:pt x="144" y="292"/>
                      <a:pt x="144" y="288"/>
                    </a:cubicBezTo>
                    <a:cubicBezTo>
                      <a:pt x="144" y="276"/>
                      <a:pt x="144" y="276"/>
                      <a:pt x="144" y="276"/>
                    </a:cubicBezTo>
                    <a:cubicBezTo>
                      <a:pt x="144" y="276"/>
                      <a:pt x="144" y="276"/>
                      <a:pt x="144" y="276"/>
                    </a:cubicBezTo>
                    <a:cubicBezTo>
                      <a:pt x="144" y="196"/>
                      <a:pt x="144" y="196"/>
                      <a:pt x="144" y="196"/>
                    </a:cubicBezTo>
                    <a:cubicBezTo>
                      <a:pt x="144" y="196"/>
                      <a:pt x="144" y="196"/>
                      <a:pt x="144" y="196"/>
                    </a:cubicBezTo>
                    <a:cubicBezTo>
                      <a:pt x="144" y="195"/>
                      <a:pt x="144" y="193"/>
                      <a:pt x="144" y="192"/>
                    </a:cubicBezTo>
                    <a:cubicBezTo>
                      <a:pt x="144" y="192"/>
                      <a:pt x="144" y="191"/>
                      <a:pt x="145" y="191"/>
                    </a:cubicBezTo>
                    <a:cubicBezTo>
                      <a:pt x="145" y="190"/>
                      <a:pt x="145" y="188"/>
                      <a:pt x="145" y="187"/>
                    </a:cubicBezTo>
                    <a:cubicBezTo>
                      <a:pt x="145" y="187"/>
                      <a:pt x="145" y="187"/>
                      <a:pt x="146" y="186"/>
                    </a:cubicBezTo>
                    <a:cubicBezTo>
                      <a:pt x="146" y="185"/>
                      <a:pt x="146" y="184"/>
                      <a:pt x="147" y="182"/>
                    </a:cubicBezTo>
                    <a:cubicBezTo>
                      <a:pt x="147" y="182"/>
                      <a:pt x="147" y="182"/>
                      <a:pt x="147" y="181"/>
                    </a:cubicBezTo>
                    <a:cubicBezTo>
                      <a:pt x="148" y="180"/>
                      <a:pt x="148" y="178"/>
                      <a:pt x="149" y="177"/>
                    </a:cubicBezTo>
                    <a:cubicBezTo>
                      <a:pt x="149" y="177"/>
                      <a:pt x="149" y="177"/>
                      <a:pt x="149" y="177"/>
                    </a:cubicBezTo>
                    <a:cubicBezTo>
                      <a:pt x="151" y="172"/>
                      <a:pt x="154" y="167"/>
                      <a:pt x="157" y="163"/>
                    </a:cubicBezTo>
                    <a:cubicBezTo>
                      <a:pt x="164" y="154"/>
                      <a:pt x="173" y="147"/>
                      <a:pt x="182" y="144"/>
                    </a:cubicBezTo>
                    <a:cubicBezTo>
                      <a:pt x="195" y="154"/>
                      <a:pt x="212" y="160"/>
                      <a:pt x="231" y="160"/>
                    </a:cubicBezTo>
                    <a:cubicBezTo>
                      <a:pt x="250" y="160"/>
                      <a:pt x="267" y="154"/>
                      <a:pt x="280" y="143"/>
                    </a:cubicBezTo>
                    <a:cubicBezTo>
                      <a:pt x="289" y="147"/>
                      <a:pt x="298" y="154"/>
                      <a:pt x="305" y="163"/>
                    </a:cubicBezTo>
                    <a:cubicBezTo>
                      <a:pt x="308" y="167"/>
                      <a:pt x="311" y="172"/>
                      <a:pt x="313" y="176"/>
                    </a:cubicBezTo>
                    <a:cubicBezTo>
                      <a:pt x="314" y="178"/>
                      <a:pt x="314" y="179"/>
                      <a:pt x="315" y="181"/>
                    </a:cubicBezTo>
                    <a:cubicBezTo>
                      <a:pt x="315" y="181"/>
                      <a:pt x="315" y="182"/>
                      <a:pt x="316" y="182"/>
                    </a:cubicBezTo>
                    <a:cubicBezTo>
                      <a:pt x="316" y="183"/>
                      <a:pt x="316" y="184"/>
                      <a:pt x="317" y="186"/>
                    </a:cubicBezTo>
                    <a:cubicBezTo>
                      <a:pt x="317" y="186"/>
                      <a:pt x="317" y="187"/>
                      <a:pt x="317" y="187"/>
                    </a:cubicBezTo>
                    <a:cubicBezTo>
                      <a:pt x="317" y="188"/>
                      <a:pt x="318" y="190"/>
                      <a:pt x="318" y="191"/>
                    </a:cubicBezTo>
                    <a:cubicBezTo>
                      <a:pt x="318" y="191"/>
                      <a:pt x="318" y="191"/>
                      <a:pt x="318" y="192"/>
                    </a:cubicBezTo>
                    <a:cubicBezTo>
                      <a:pt x="318" y="193"/>
                      <a:pt x="318" y="195"/>
                      <a:pt x="318" y="196"/>
                    </a:cubicBezTo>
                    <a:cubicBezTo>
                      <a:pt x="318" y="276"/>
                      <a:pt x="318" y="276"/>
                      <a:pt x="318" y="276"/>
                    </a:cubicBezTo>
                    <a:cubicBezTo>
                      <a:pt x="318" y="276"/>
                      <a:pt x="318" y="276"/>
                      <a:pt x="318" y="276"/>
                    </a:cubicBezTo>
                    <a:lnTo>
                      <a:pt x="318" y="288"/>
                    </a:lnTo>
                    <a:close/>
                    <a:moveTo>
                      <a:pt x="382" y="65"/>
                    </a:moveTo>
                    <a:cubicBezTo>
                      <a:pt x="389" y="65"/>
                      <a:pt x="396" y="67"/>
                      <a:pt x="402" y="70"/>
                    </a:cubicBezTo>
                    <a:cubicBezTo>
                      <a:pt x="412" y="74"/>
                      <a:pt x="419" y="82"/>
                      <a:pt x="424" y="92"/>
                    </a:cubicBezTo>
                    <a:cubicBezTo>
                      <a:pt x="427" y="97"/>
                      <a:pt x="428" y="104"/>
                      <a:pt x="428" y="111"/>
                    </a:cubicBezTo>
                    <a:cubicBezTo>
                      <a:pt x="428" y="125"/>
                      <a:pt x="422" y="137"/>
                      <a:pt x="412" y="146"/>
                    </a:cubicBezTo>
                    <a:cubicBezTo>
                      <a:pt x="411" y="146"/>
                      <a:pt x="411" y="147"/>
                      <a:pt x="410" y="147"/>
                    </a:cubicBezTo>
                    <a:cubicBezTo>
                      <a:pt x="410" y="148"/>
                      <a:pt x="409" y="148"/>
                      <a:pt x="409" y="148"/>
                    </a:cubicBezTo>
                    <a:cubicBezTo>
                      <a:pt x="408" y="149"/>
                      <a:pt x="407" y="149"/>
                      <a:pt x="407" y="150"/>
                    </a:cubicBezTo>
                    <a:cubicBezTo>
                      <a:pt x="406" y="150"/>
                      <a:pt x="406" y="150"/>
                      <a:pt x="405" y="151"/>
                    </a:cubicBezTo>
                    <a:cubicBezTo>
                      <a:pt x="405" y="151"/>
                      <a:pt x="404" y="151"/>
                      <a:pt x="403" y="152"/>
                    </a:cubicBezTo>
                    <a:cubicBezTo>
                      <a:pt x="403" y="152"/>
                      <a:pt x="402" y="152"/>
                      <a:pt x="401" y="153"/>
                    </a:cubicBezTo>
                    <a:cubicBezTo>
                      <a:pt x="401" y="153"/>
                      <a:pt x="400" y="153"/>
                      <a:pt x="399" y="153"/>
                    </a:cubicBezTo>
                    <a:cubicBezTo>
                      <a:pt x="399" y="154"/>
                      <a:pt x="398" y="154"/>
                      <a:pt x="397" y="154"/>
                    </a:cubicBezTo>
                    <a:cubicBezTo>
                      <a:pt x="397" y="154"/>
                      <a:pt x="396" y="155"/>
                      <a:pt x="396" y="155"/>
                    </a:cubicBezTo>
                    <a:cubicBezTo>
                      <a:pt x="395" y="155"/>
                      <a:pt x="394" y="155"/>
                      <a:pt x="393" y="156"/>
                    </a:cubicBezTo>
                    <a:cubicBezTo>
                      <a:pt x="392" y="156"/>
                      <a:pt x="392" y="156"/>
                      <a:pt x="391" y="156"/>
                    </a:cubicBezTo>
                    <a:cubicBezTo>
                      <a:pt x="390" y="156"/>
                      <a:pt x="389" y="156"/>
                      <a:pt x="388" y="156"/>
                    </a:cubicBezTo>
                    <a:cubicBezTo>
                      <a:pt x="388" y="156"/>
                      <a:pt x="387" y="156"/>
                      <a:pt x="387" y="156"/>
                    </a:cubicBezTo>
                    <a:cubicBezTo>
                      <a:pt x="385" y="157"/>
                      <a:pt x="384" y="157"/>
                      <a:pt x="382" y="157"/>
                    </a:cubicBezTo>
                    <a:cubicBezTo>
                      <a:pt x="382" y="157"/>
                      <a:pt x="382" y="157"/>
                      <a:pt x="382" y="157"/>
                    </a:cubicBezTo>
                    <a:cubicBezTo>
                      <a:pt x="381" y="157"/>
                      <a:pt x="379" y="157"/>
                      <a:pt x="378" y="156"/>
                    </a:cubicBezTo>
                    <a:cubicBezTo>
                      <a:pt x="378" y="156"/>
                      <a:pt x="377" y="156"/>
                      <a:pt x="377" y="156"/>
                    </a:cubicBezTo>
                    <a:cubicBezTo>
                      <a:pt x="376" y="156"/>
                      <a:pt x="375" y="156"/>
                      <a:pt x="374" y="156"/>
                    </a:cubicBezTo>
                    <a:cubicBezTo>
                      <a:pt x="373" y="156"/>
                      <a:pt x="373" y="156"/>
                      <a:pt x="372" y="155"/>
                    </a:cubicBezTo>
                    <a:cubicBezTo>
                      <a:pt x="371" y="155"/>
                      <a:pt x="370" y="155"/>
                      <a:pt x="369" y="155"/>
                    </a:cubicBezTo>
                    <a:cubicBezTo>
                      <a:pt x="369" y="155"/>
                      <a:pt x="368" y="154"/>
                      <a:pt x="368" y="154"/>
                    </a:cubicBezTo>
                    <a:cubicBezTo>
                      <a:pt x="367" y="154"/>
                      <a:pt x="366" y="154"/>
                      <a:pt x="365" y="153"/>
                    </a:cubicBezTo>
                    <a:cubicBezTo>
                      <a:pt x="365" y="153"/>
                      <a:pt x="364" y="153"/>
                      <a:pt x="363" y="153"/>
                    </a:cubicBezTo>
                    <a:cubicBezTo>
                      <a:pt x="363" y="152"/>
                      <a:pt x="362" y="152"/>
                      <a:pt x="362" y="152"/>
                    </a:cubicBezTo>
                    <a:cubicBezTo>
                      <a:pt x="361" y="151"/>
                      <a:pt x="360" y="151"/>
                      <a:pt x="360" y="151"/>
                    </a:cubicBezTo>
                    <a:cubicBezTo>
                      <a:pt x="359" y="150"/>
                      <a:pt x="359" y="150"/>
                      <a:pt x="358" y="150"/>
                    </a:cubicBezTo>
                    <a:cubicBezTo>
                      <a:pt x="357" y="149"/>
                      <a:pt x="357" y="149"/>
                      <a:pt x="356" y="148"/>
                    </a:cubicBezTo>
                    <a:cubicBezTo>
                      <a:pt x="356" y="148"/>
                      <a:pt x="355" y="148"/>
                      <a:pt x="355" y="148"/>
                    </a:cubicBezTo>
                    <a:cubicBezTo>
                      <a:pt x="354" y="147"/>
                      <a:pt x="353" y="146"/>
                      <a:pt x="353" y="146"/>
                    </a:cubicBezTo>
                    <a:cubicBezTo>
                      <a:pt x="343" y="137"/>
                      <a:pt x="337" y="125"/>
                      <a:pt x="337" y="111"/>
                    </a:cubicBezTo>
                    <a:cubicBezTo>
                      <a:pt x="337" y="86"/>
                      <a:pt x="357" y="65"/>
                      <a:pt x="382" y="65"/>
                    </a:cubicBezTo>
                    <a:close/>
                    <a:moveTo>
                      <a:pt x="445" y="266"/>
                    </a:moveTo>
                    <a:cubicBezTo>
                      <a:pt x="445" y="267"/>
                      <a:pt x="445" y="268"/>
                      <a:pt x="445" y="268"/>
                    </a:cubicBezTo>
                    <a:cubicBezTo>
                      <a:pt x="444" y="268"/>
                      <a:pt x="444" y="268"/>
                      <a:pt x="444" y="268"/>
                    </a:cubicBezTo>
                    <a:cubicBezTo>
                      <a:pt x="434" y="268"/>
                      <a:pt x="434" y="268"/>
                      <a:pt x="434" y="268"/>
                    </a:cubicBezTo>
                    <a:cubicBezTo>
                      <a:pt x="434" y="206"/>
                      <a:pt x="434" y="206"/>
                      <a:pt x="434" y="206"/>
                    </a:cubicBezTo>
                    <a:cubicBezTo>
                      <a:pt x="434" y="202"/>
                      <a:pt x="431" y="198"/>
                      <a:pt x="426" y="198"/>
                    </a:cubicBezTo>
                    <a:cubicBezTo>
                      <a:pt x="422" y="198"/>
                      <a:pt x="418" y="202"/>
                      <a:pt x="418" y="206"/>
                    </a:cubicBezTo>
                    <a:cubicBezTo>
                      <a:pt x="418" y="268"/>
                      <a:pt x="418" y="268"/>
                      <a:pt x="418" y="268"/>
                    </a:cubicBezTo>
                    <a:cubicBezTo>
                      <a:pt x="334" y="268"/>
                      <a:pt x="334" y="268"/>
                      <a:pt x="334" y="268"/>
                    </a:cubicBezTo>
                    <a:cubicBezTo>
                      <a:pt x="334" y="264"/>
                      <a:pt x="334" y="264"/>
                      <a:pt x="334" y="264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4"/>
                      <a:pt x="334" y="193"/>
                      <a:pt x="334" y="191"/>
                    </a:cubicBezTo>
                    <a:cubicBezTo>
                      <a:pt x="334" y="190"/>
                      <a:pt x="334" y="189"/>
                      <a:pt x="333" y="188"/>
                    </a:cubicBezTo>
                    <a:cubicBezTo>
                      <a:pt x="333" y="187"/>
                      <a:pt x="333" y="186"/>
                      <a:pt x="333" y="185"/>
                    </a:cubicBezTo>
                    <a:cubicBezTo>
                      <a:pt x="333" y="184"/>
                      <a:pt x="333" y="183"/>
                      <a:pt x="332" y="183"/>
                    </a:cubicBezTo>
                    <a:cubicBezTo>
                      <a:pt x="332" y="182"/>
                      <a:pt x="332" y="180"/>
                      <a:pt x="331" y="179"/>
                    </a:cubicBezTo>
                    <a:cubicBezTo>
                      <a:pt x="331" y="179"/>
                      <a:pt x="331" y="178"/>
                      <a:pt x="331" y="178"/>
                    </a:cubicBezTo>
                    <a:cubicBezTo>
                      <a:pt x="330" y="176"/>
                      <a:pt x="330" y="175"/>
                      <a:pt x="329" y="174"/>
                    </a:cubicBezTo>
                    <a:cubicBezTo>
                      <a:pt x="329" y="174"/>
                      <a:pt x="329" y="173"/>
                      <a:pt x="329" y="173"/>
                    </a:cubicBezTo>
                    <a:cubicBezTo>
                      <a:pt x="334" y="168"/>
                      <a:pt x="340" y="163"/>
                      <a:pt x="346" y="160"/>
                    </a:cubicBezTo>
                    <a:cubicBezTo>
                      <a:pt x="346" y="161"/>
                      <a:pt x="346" y="161"/>
                      <a:pt x="346" y="161"/>
                    </a:cubicBezTo>
                    <a:cubicBezTo>
                      <a:pt x="347" y="162"/>
                      <a:pt x="348" y="162"/>
                      <a:pt x="349" y="163"/>
                    </a:cubicBezTo>
                    <a:cubicBezTo>
                      <a:pt x="350" y="163"/>
                      <a:pt x="350" y="164"/>
                      <a:pt x="351" y="164"/>
                    </a:cubicBezTo>
                    <a:cubicBezTo>
                      <a:pt x="352" y="164"/>
                      <a:pt x="353" y="165"/>
                      <a:pt x="354" y="166"/>
                    </a:cubicBezTo>
                    <a:cubicBezTo>
                      <a:pt x="354" y="166"/>
                      <a:pt x="355" y="166"/>
                      <a:pt x="355" y="166"/>
                    </a:cubicBezTo>
                    <a:cubicBezTo>
                      <a:pt x="357" y="167"/>
                      <a:pt x="359" y="168"/>
                      <a:pt x="360" y="169"/>
                    </a:cubicBezTo>
                    <a:cubicBezTo>
                      <a:pt x="361" y="169"/>
                      <a:pt x="362" y="169"/>
                      <a:pt x="363" y="170"/>
                    </a:cubicBezTo>
                    <a:cubicBezTo>
                      <a:pt x="364" y="170"/>
                      <a:pt x="365" y="170"/>
                      <a:pt x="366" y="170"/>
                    </a:cubicBezTo>
                    <a:cubicBezTo>
                      <a:pt x="367" y="171"/>
                      <a:pt x="368" y="171"/>
                      <a:pt x="369" y="171"/>
                    </a:cubicBezTo>
                    <a:cubicBezTo>
                      <a:pt x="370" y="171"/>
                      <a:pt x="370" y="171"/>
                      <a:pt x="371" y="172"/>
                    </a:cubicBezTo>
                    <a:cubicBezTo>
                      <a:pt x="372" y="172"/>
                      <a:pt x="374" y="172"/>
                      <a:pt x="375" y="172"/>
                    </a:cubicBezTo>
                    <a:cubicBezTo>
                      <a:pt x="375" y="172"/>
                      <a:pt x="376" y="172"/>
                      <a:pt x="377" y="172"/>
                    </a:cubicBezTo>
                    <a:cubicBezTo>
                      <a:pt x="379" y="173"/>
                      <a:pt x="380" y="173"/>
                      <a:pt x="382" y="173"/>
                    </a:cubicBezTo>
                    <a:cubicBezTo>
                      <a:pt x="382" y="173"/>
                      <a:pt x="382" y="173"/>
                      <a:pt x="382" y="173"/>
                    </a:cubicBezTo>
                    <a:cubicBezTo>
                      <a:pt x="384" y="173"/>
                      <a:pt x="386" y="173"/>
                      <a:pt x="388" y="172"/>
                    </a:cubicBezTo>
                    <a:cubicBezTo>
                      <a:pt x="389" y="172"/>
                      <a:pt x="389" y="172"/>
                      <a:pt x="390" y="172"/>
                    </a:cubicBezTo>
                    <a:cubicBezTo>
                      <a:pt x="391" y="172"/>
                      <a:pt x="393" y="172"/>
                      <a:pt x="394" y="172"/>
                    </a:cubicBezTo>
                    <a:cubicBezTo>
                      <a:pt x="395" y="171"/>
                      <a:pt x="395" y="171"/>
                      <a:pt x="396" y="171"/>
                    </a:cubicBezTo>
                    <a:cubicBezTo>
                      <a:pt x="397" y="171"/>
                      <a:pt x="398" y="171"/>
                      <a:pt x="399" y="170"/>
                    </a:cubicBezTo>
                    <a:cubicBezTo>
                      <a:pt x="400" y="170"/>
                      <a:pt x="401" y="170"/>
                      <a:pt x="402" y="170"/>
                    </a:cubicBezTo>
                    <a:cubicBezTo>
                      <a:pt x="402" y="169"/>
                      <a:pt x="403" y="169"/>
                      <a:pt x="404" y="169"/>
                    </a:cubicBezTo>
                    <a:cubicBezTo>
                      <a:pt x="408" y="167"/>
                      <a:pt x="411" y="166"/>
                      <a:pt x="414" y="164"/>
                    </a:cubicBezTo>
                    <a:cubicBezTo>
                      <a:pt x="415" y="163"/>
                      <a:pt x="415" y="163"/>
                      <a:pt x="416" y="163"/>
                    </a:cubicBezTo>
                    <a:cubicBezTo>
                      <a:pt x="417" y="162"/>
                      <a:pt x="418" y="162"/>
                      <a:pt x="419" y="161"/>
                    </a:cubicBezTo>
                    <a:cubicBezTo>
                      <a:pt x="419" y="161"/>
                      <a:pt x="419" y="161"/>
                      <a:pt x="419" y="160"/>
                    </a:cubicBezTo>
                    <a:cubicBezTo>
                      <a:pt x="425" y="163"/>
                      <a:pt x="431" y="168"/>
                      <a:pt x="436" y="174"/>
                    </a:cubicBezTo>
                    <a:cubicBezTo>
                      <a:pt x="442" y="182"/>
                      <a:pt x="445" y="191"/>
                      <a:pt x="445" y="198"/>
                    </a:cubicBezTo>
                    <a:lnTo>
                      <a:pt x="445" y="266"/>
                    </a:lnTo>
                    <a:close/>
                  </a:path>
                </a:pathLst>
              </a:custGeom>
              <a:solidFill>
                <a:srgbClr val="0B1749"/>
              </a:solidFill>
              <a:ln>
                <a:noFill/>
              </a:ln>
            </p:spPr>
            <p:txBody>
              <a:bodyPr/>
              <a:lstStyle/>
              <a:p>
                <a:pPr defTabSz="235974">
                  <a:defRPr/>
                </a:pPr>
                <a:endParaRPr lang="en-US" sz="464" kern="0" dirty="0">
                  <a:solidFill>
                    <a:srgbClr val="58585A"/>
                  </a:solidFill>
                  <a:latin typeface="Verdana"/>
                  <a:ea typeface="標楷體" pitchFamily="65" charset="-120"/>
                  <a:cs typeface="Arial" pitchFamily="34" charset="0"/>
                </a:endParaRPr>
              </a:p>
            </p:txBody>
          </p:sp>
          <p:sp>
            <p:nvSpPr>
              <p:cNvPr id="48" name="Rectangle 43">
                <a:extLst>
                  <a:ext uri="{FF2B5EF4-FFF2-40B4-BE49-F238E27FC236}">
                    <a16:creationId xmlns:a16="http://schemas.microsoft.com/office/drawing/2014/main" id="{0E759DAE-1BF3-45B5-8F72-8617F4EB942E}"/>
                  </a:ext>
                </a:extLst>
              </p:cNvPr>
              <p:cNvSpPr/>
              <p:nvPr/>
            </p:nvSpPr>
            <p:spPr bwMode="auto">
              <a:xfrm>
                <a:off x="6823950" y="2916155"/>
                <a:ext cx="877888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235974">
                  <a:defRPr/>
                </a:pPr>
                <a:r>
                  <a:rPr lang="en-US" altLang="zh-TW" sz="1200" b="1" dirty="0">
                    <a:latin typeface="新細明體" panose="02020500000000000000" pitchFamily="18" charset="-120"/>
                  </a:rPr>
                  <a:t>Repeater</a:t>
                </a:r>
                <a:r>
                  <a:rPr lang="zh-TW" altLang="en-US" sz="1200" b="1" dirty="0">
                    <a:latin typeface="新細明體" panose="02020500000000000000" pitchFamily="18" charset="-120"/>
                  </a:rPr>
                  <a:t>   </a:t>
                </a:r>
                <a:r>
                  <a:rPr lang="zh-TW" altLang="en-US" sz="1200" b="1" dirty="0">
                    <a:solidFill>
                      <a:srgbClr val="FF00FF"/>
                    </a:solidFill>
                    <a:latin typeface="微軟正黑體" panose="020B0604030504040204" pitchFamily="34" charset="-120"/>
                  </a:rPr>
                  <a:t> </a:t>
                </a:r>
                <a:endParaRPr lang="en-US" altLang="zh-TW" sz="1200" b="1" dirty="0">
                  <a:solidFill>
                    <a:srgbClr val="FF00FF"/>
                  </a:solidFill>
                  <a:latin typeface="微軟正黑體" panose="020B0604030504040204" pitchFamily="34" charset="-120"/>
                </a:endParaRPr>
              </a:p>
            </p:txBody>
          </p:sp>
          <p:pic>
            <p:nvPicPr>
              <p:cNvPr id="4140" name="圖片 6">
                <a:extLst>
                  <a:ext uri="{FF2B5EF4-FFF2-40B4-BE49-F238E27FC236}">
                    <a16:creationId xmlns:a16="http://schemas.microsoft.com/office/drawing/2014/main" id="{252BA248-6829-40F2-B636-7FC97F9D2A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66453" y="999989"/>
                <a:ext cx="2117725" cy="1427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1" name="圖片 3">
                <a:extLst>
                  <a:ext uri="{FF2B5EF4-FFF2-40B4-BE49-F238E27FC236}">
                    <a16:creationId xmlns:a16="http://schemas.microsoft.com/office/drawing/2014/main" id="{72814FBC-44B7-43DB-B562-5104E79EEA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52181" y="2281835"/>
                <a:ext cx="1354138" cy="714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42" name="Rectangle 30">
                <a:extLst>
                  <a:ext uri="{FF2B5EF4-FFF2-40B4-BE49-F238E27FC236}">
                    <a16:creationId xmlns:a16="http://schemas.microsoft.com/office/drawing/2014/main" id="{BA25D57B-45C4-4D2E-A084-75D664E0E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39877" y="4461892"/>
                <a:ext cx="277073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 b="1" dirty="0">
                    <a:cs typeface="Arial" panose="020B0604020202020204" pitchFamily="34" charset="0"/>
                  </a:rPr>
                  <a:t>Extended mobile signal coverage</a:t>
                </a:r>
              </a:p>
            </p:txBody>
          </p:sp>
          <p:grpSp>
            <p:nvGrpSpPr>
              <p:cNvPr id="4143" name="群組 89">
                <a:extLst>
                  <a:ext uri="{FF2B5EF4-FFF2-40B4-BE49-F238E27FC236}">
                    <a16:creationId xmlns:a16="http://schemas.microsoft.com/office/drawing/2014/main" id="{D7047C34-DD7E-456C-AD47-68ADC347C7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437389">
                <a:off x="5750802" y="1718603"/>
                <a:ext cx="828675" cy="697014"/>
                <a:chOff x="4381140" y="1430061"/>
                <a:chExt cx="1347231" cy="839008"/>
              </a:xfrm>
            </p:grpSpPr>
            <p:sp>
              <p:nvSpPr>
                <p:cNvPr id="56" name="弧形 55">
                  <a:extLst>
                    <a:ext uri="{FF2B5EF4-FFF2-40B4-BE49-F238E27FC236}">
                      <a16:creationId xmlns:a16="http://schemas.microsoft.com/office/drawing/2014/main" id="{A077EB58-45B1-452D-B630-825BE1D68A56}"/>
                    </a:ext>
                  </a:extLst>
                </p:cNvPr>
                <p:cNvSpPr/>
                <p:nvPr/>
              </p:nvSpPr>
              <p:spPr>
                <a:xfrm rot="800202">
                  <a:off x="4378780" y="1570370"/>
                  <a:ext cx="725233" cy="701300"/>
                </a:xfrm>
                <a:prstGeom prst="arc">
                  <a:avLst>
                    <a:gd name="adj1" fmla="val 16532751"/>
                    <a:gd name="adj2" fmla="val 543192"/>
                  </a:avLst>
                </a:prstGeom>
                <a:ln w="38100">
                  <a:solidFill>
                    <a:srgbClr val="0000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TW" altLang="en-US"/>
                </a:p>
              </p:txBody>
            </p:sp>
            <p:sp>
              <p:nvSpPr>
                <p:cNvPr id="57" name="弧形 56">
                  <a:extLst>
                    <a:ext uri="{FF2B5EF4-FFF2-40B4-BE49-F238E27FC236}">
                      <a16:creationId xmlns:a16="http://schemas.microsoft.com/office/drawing/2014/main" id="{2C05179C-C4DB-4FFF-940F-B538EB7FCEF3}"/>
                    </a:ext>
                  </a:extLst>
                </p:cNvPr>
                <p:cNvSpPr/>
                <p:nvPr/>
              </p:nvSpPr>
              <p:spPr>
                <a:xfrm rot="570410">
                  <a:off x="4589958" y="1510303"/>
                  <a:ext cx="725233" cy="684103"/>
                </a:xfrm>
                <a:prstGeom prst="arc">
                  <a:avLst>
                    <a:gd name="adj1" fmla="val 18137857"/>
                    <a:gd name="adj2" fmla="val 543192"/>
                  </a:avLst>
                </a:prstGeom>
                <a:ln w="38100">
                  <a:solidFill>
                    <a:srgbClr val="0000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TW" altLang="en-US"/>
                </a:p>
              </p:txBody>
            </p:sp>
            <p:sp>
              <p:nvSpPr>
                <p:cNvPr id="58" name="弧形 57">
                  <a:extLst>
                    <a:ext uri="{FF2B5EF4-FFF2-40B4-BE49-F238E27FC236}">
                      <a16:creationId xmlns:a16="http://schemas.microsoft.com/office/drawing/2014/main" id="{97B6B6E6-9640-495D-9227-7CF5C14AE946}"/>
                    </a:ext>
                  </a:extLst>
                </p:cNvPr>
                <p:cNvSpPr/>
                <p:nvPr/>
              </p:nvSpPr>
              <p:spPr>
                <a:xfrm rot="495646">
                  <a:off x="4778548" y="1482324"/>
                  <a:ext cx="743300" cy="687925"/>
                </a:xfrm>
                <a:prstGeom prst="arc">
                  <a:avLst>
                    <a:gd name="adj1" fmla="val 18800531"/>
                    <a:gd name="adj2" fmla="val 120335"/>
                  </a:avLst>
                </a:prstGeom>
                <a:ln w="38100">
                  <a:solidFill>
                    <a:srgbClr val="0000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TW" altLang="en-US"/>
                </a:p>
              </p:txBody>
            </p:sp>
            <p:sp>
              <p:nvSpPr>
                <p:cNvPr id="59" name="弧形 58">
                  <a:extLst>
                    <a:ext uri="{FF2B5EF4-FFF2-40B4-BE49-F238E27FC236}">
                      <a16:creationId xmlns:a16="http://schemas.microsoft.com/office/drawing/2014/main" id="{F42E540A-207A-45A6-96A9-7DC70566AD67}"/>
                    </a:ext>
                  </a:extLst>
                </p:cNvPr>
                <p:cNvSpPr/>
                <p:nvPr/>
              </p:nvSpPr>
              <p:spPr>
                <a:xfrm rot="21399589">
                  <a:off x="4999887" y="1432174"/>
                  <a:ext cx="725233" cy="682191"/>
                </a:xfrm>
                <a:prstGeom prst="arc">
                  <a:avLst>
                    <a:gd name="adj1" fmla="val 19846349"/>
                    <a:gd name="adj2" fmla="val 543192"/>
                  </a:avLst>
                </a:prstGeom>
                <a:ln w="38100">
                  <a:solidFill>
                    <a:srgbClr val="0000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TW" altLang="en-US"/>
                </a:p>
              </p:txBody>
            </p:sp>
          </p:grpSp>
          <p:pic>
            <p:nvPicPr>
              <p:cNvPr id="4144" name="圖片 7">
                <a:extLst>
                  <a:ext uri="{FF2B5EF4-FFF2-40B4-BE49-F238E27FC236}">
                    <a16:creationId xmlns:a16="http://schemas.microsoft.com/office/drawing/2014/main" id="{017C78DC-DDCD-419F-8F0E-3D28E28B2B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465" r="5022"/>
              <a:stretch>
                <a:fillRect/>
              </a:stretch>
            </p:blipFill>
            <p:spPr bwMode="auto">
              <a:xfrm>
                <a:off x="4764964" y="4498719"/>
                <a:ext cx="544513" cy="4080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45" name="文字方塊 36">
                <a:extLst>
                  <a:ext uri="{FF2B5EF4-FFF2-40B4-BE49-F238E27FC236}">
                    <a16:creationId xmlns:a16="http://schemas.microsoft.com/office/drawing/2014/main" id="{3766B793-C4AC-474B-9E3E-01F958C884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56543" y="1707780"/>
                <a:ext cx="154305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 b="1" dirty="0">
                    <a:ea typeface="標楷體" panose="03000509000000000000" pitchFamily="65" charset="-120"/>
                    <a:cs typeface="Arial" panose="020B0604020202020204" pitchFamily="34" charset="0"/>
                  </a:rPr>
                  <a:t>Relay communication</a:t>
                </a:r>
                <a:endParaRPr lang="zh-TW" altLang="en-US" sz="1200" b="1" dirty="0">
                  <a:ea typeface="標楷體" panose="03000509000000000000" pitchFamily="65" charset="-12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0" name="Picture 4">
            <a:extLst>
              <a:ext uri="{FF2B5EF4-FFF2-40B4-BE49-F238E27FC236}">
                <a16:creationId xmlns:a16="http://schemas.microsoft.com/office/drawing/2014/main" id="{199B8B8A-B749-41BD-B221-481819ACE9EA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68027"/>
            <a:ext cx="12192000" cy="409007"/>
          </a:xfrm>
          <a:prstGeom prst="rect">
            <a:avLst/>
          </a:prstGeom>
        </p:spPr>
      </p:pic>
      <p:pic>
        <p:nvPicPr>
          <p:cNvPr id="61" name="Picture 20">
            <a:extLst>
              <a:ext uri="{FF2B5EF4-FFF2-40B4-BE49-F238E27FC236}">
                <a16:creationId xmlns:a16="http://schemas.microsoft.com/office/drawing/2014/main" id="{225C4FB3-8701-43D5-97C0-2C6485BDBBFE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222" y="97688"/>
            <a:ext cx="3427001" cy="879336"/>
          </a:xfrm>
          <a:prstGeom prst="rect">
            <a:avLst/>
          </a:prstGeom>
        </p:spPr>
      </p:pic>
      <p:pic>
        <p:nvPicPr>
          <p:cNvPr id="62" name="Picture 10">
            <a:extLst>
              <a:ext uri="{FF2B5EF4-FFF2-40B4-BE49-F238E27FC236}">
                <a16:creationId xmlns:a16="http://schemas.microsoft.com/office/drawing/2014/main" id="{90F6394B-9716-458D-8ACB-070EA35CB80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8472" y="97688"/>
            <a:ext cx="1168515" cy="722966"/>
          </a:xfrm>
          <a:prstGeom prst="rect">
            <a:avLst/>
          </a:prstGeom>
        </p:spPr>
      </p:pic>
      <p:sp>
        <p:nvSpPr>
          <p:cNvPr id="63" name="文字方塊 62">
            <a:extLst>
              <a:ext uri="{FF2B5EF4-FFF2-40B4-BE49-F238E27FC236}">
                <a16:creationId xmlns:a16="http://schemas.microsoft.com/office/drawing/2014/main" id="{9CD81C90-9C48-45D7-B8CE-2454E9AEF374}"/>
              </a:ext>
            </a:extLst>
          </p:cNvPr>
          <p:cNvSpPr txBox="1"/>
          <p:nvPr/>
        </p:nvSpPr>
        <p:spPr>
          <a:xfrm>
            <a:off x="1143001" y="5877841"/>
            <a:ext cx="5087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chemeClr val="bg1"/>
                </a:solidFill>
                <a:highlight>
                  <a:srgbClr val="00808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Flying Mobile Base Station</a:t>
            </a:r>
            <a:endParaRPr lang="zh-TW" altLang="en-US" sz="2800" b="1" dirty="0">
              <a:solidFill>
                <a:schemeClr val="bg1"/>
              </a:solidFill>
              <a:highlight>
                <a:srgbClr val="00808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Rectangle 43">
            <a:extLst>
              <a:ext uri="{FF2B5EF4-FFF2-40B4-BE49-F238E27FC236}">
                <a16:creationId xmlns:a16="http://schemas.microsoft.com/office/drawing/2014/main" id="{4A9DF136-7CDF-4CEE-BE19-D90987FED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5425" y="5498160"/>
            <a:ext cx="19913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2349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2349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23495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23495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23495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234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234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234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234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 b="1" dirty="0">
                <a:cs typeface="Arial" panose="020B0604020202020204" pitchFamily="34" charset="0"/>
              </a:rPr>
              <a:t>Disaster area 2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 b="1" dirty="0">
                <a:cs typeface="Arial" panose="020B0604020202020204" pitchFamily="34" charset="0"/>
              </a:rPr>
              <a:t>(no mobile phone signal)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Custom 26">
      <a:dk1>
        <a:srgbClr val="3F3F3F"/>
      </a:dk1>
      <a:lt1>
        <a:srgbClr val="FFFFFF"/>
      </a:lt1>
      <a:dk2>
        <a:srgbClr val="000000"/>
      </a:dk2>
      <a:lt2>
        <a:srgbClr val="A5A5A5"/>
      </a:lt2>
      <a:accent1>
        <a:srgbClr val="954F72"/>
      </a:accent1>
      <a:accent2>
        <a:srgbClr val="0F3955"/>
      </a:accent2>
      <a:accent3>
        <a:srgbClr val="BBC3CD"/>
      </a:accent3>
      <a:accent4>
        <a:srgbClr val="484848"/>
      </a:accent4>
      <a:accent5>
        <a:srgbClr val="1F1F26"/>
      </a:accent5>
      <a:accent6>
        <a:srgbClr val="F2CAA2"/>
      </a:accent6>
      <a:hlink>
        <a:srgbClr val="00194C"/>
      </a:hlink>
      <a:folHlink>
        <a:srgbClr val="954F72"/>
      </a:folHlink>
    </a:clrScheme>
    <a:fontScheme name="MSFT template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ICK TO ADD TITLE" id="{634D9E51-4949-4732-B929-C29E3E42414E}" vid="{5842DBD6-7D6C-4C1A-8AA9-69FB39037E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1453</TotalTime>
  <Words>1611</Words>
  <Application>Microsoft Office PowerPoint</Application>
  <PresentationFormat>寬螢幕</PresentationFormat>
  <Paragraphs>375</Paragraphs>
  <Slides>43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21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65" baseType="lpstr">
      <vt:lpstr>Helvetica Light</vt:lpstr>
      <vt:lpstr>Microsoft JhengHei UI</vt:lpstr>
      <vt:lpstr>Microsoft YaHei</vt:lpstr>
      <vt:lpstr>Microsoft YaHei UI</vt:lpstr>
      <vt:lpstr>Raleway</vt:lpstr>
      <vt:lpstr>SimSun</vt:lpstr>
      <vt:lpstr>細明體</vt:lpstr>
      <vt:lpstr>微軟正黑體</vt:lpstr>
      <vt:lpstr>微軟正黑體</vt:lpstr>
      <vt:lpstr>新細明體</vt:lpstr>
      <vt:lpstr>標楷體</vt:lpstr>
      <vt:lpstr>Arial</vt:lpstr>
      <vt:lpstr>Arial Black</vt:lpstr>
      <vt:lpstr>Calibri</vt:lpstr>
      <vt:lpstr>Calibri Light</vt:lpstr>
      <vt:lpstr>Constantia</vt:lpstr>
      <vt:lpstr>Corbel</vt:lpstr>
      <vt:lpstr>Dubai Medium</vt:lpstr>
      <vt:lpstr>Times New Roman</vt:lpstr>
      <vt:lpstr>Verdana</vt:lpstr>
      <vt:lpstr>Wingdings</vt:lpstr>
      <vt:lpstr>Office Theme</vt:lpstr>
      <vt:lpstr>PowerPoint 簡報</vt:lpstr>
      <vt:lpstr>PowerPoint 簡報</vt:lpstr>
      <vt:lpstr>PowerPoint 簡報</vt:lpstr>
      <vt:lpstr>雷虎科技股份有限公司 Thunder Tiger Corporation</vt:lpstr>
      <vt:lpstr>PowerPoint 簡報</vt:lpstr>
      <vt:lpstr>PowerPoint 簡報</vt:lpstr>
      <vt:lpstr>PowerPoint 簡報</vt:lpstr>
      <vt:lpstr>PowerPoint 簡報</vt:lpstr>
      <vt:lpstr>PowerPoint 簡報</vt:lpstr>
      <vt:lpstr>Achievement</vt:lpstr>
      <vt:lpstr>Taipei Aerospace &amp; Defense Technology Exhibition</vt:lpstr>
      <vt:lpstr>5G Pilot Team Anniversary</vt:lpstr>
      <vt:lpstr>Fire &amp; Disaster Relief Drill</vt:lpstr>
      <vt:lpstr>NCC  Flood Prevention Drill</vt:lpstr>
      <vt:lpstr>5G Pilot Team Anniversary </vt:lpstr>
      <vt:lpstr>Military Drill</vt:lpstr>
      <vt:lpstr>PowerPoint 簡報</vt:lpstr>
      <vt:lpstr>Multi-faceted cooperation with Chunghwa Telecom</vt:lpstr>
      <vt:lpstr>雷虎生技股份有限公司 TTBIO Corporation</vt:lpstr>
      <vt:lpstr>PowerPoint 簡報</vt:lpstr>
      <vt:lpstr>On Going Projects (5G+AI)</vt:lpstr>
      <vt:lpstr>Air Traffic Management/ Track Inspection </vt:lpstr>
      <vt:lpstr>Micro Objects Identification</vt:lpstr>
      <vt:lpstr>Engine Powered Heli  ( RAPTOR EMS 250 )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Cooperate with National Chengchi University, Chiao tung University and the Ministry of Science and Technology for unmanned vehicles for AI navigation.</vt:lpstr>
      <vt:lpstr>PowerPoint 簡報</vt:lpstr>
      <vt:lpstr>PowerPoint 簡報</vt:lpstr>
      <vt:lpstr>Invite to visit our booth in 2021 Taipei Aerospace &amp; Defense Technology Exhibition and Drone Taiwan.</vt:lpstr>
      <vt:lpstr>PowerPoint 簡報</vt:lpstr>
      <vt:lpstr>Aseptic Bottles &amp; Caps Injection Division</vt:lpstr>
      <vt:lpstr>PowerPoint 簡報</vt:lpstr>
      <vt:lpstr>PowerPoint 簡報</vt:lpstr>
      <vt:lpstr>PowerPoint 簡報</vt:lpstr>
      <vt:lpstr>PowerPoint 簡報</vt:lpstr>
      <vt:lpstr>Comparison of consolidated income and loss  in recent two years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Kwanzu Chen</dc:creator>
  <cp:lastModifiedBy>卓宜儒</cp:lastModifiedBy>
  <cp:revision>236</cp:revision>
  <cp:lastPrinted>2020-12-25T07:41:13Z</cp:lastPrinted>
  <dcterms:created xsi:type="dcterms:W3CDTF">2020-10-06T04:03:12Z</dcterms:created>
  <dcterms:modified xsi:type="dcterms:W3CDTF">2020-12-29T01:04:40Z</dcterms:modified>
</cp:coreProperties>
</file>